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Calibri (MS)" panose="020B0604020202020204" charset="0"/>
      <p:regular r:id="rId11"/>
    </p:embeddedFont>
    <p:embeddedFont>
      <p:font typeface="Glacial Indifference" panose="020B0604020202020204" charset="0"/>
      <p:regular r:id="rId12"/>
    </p:embeddedFont>
    <p:embeddedFont>
      <p:font typeface="Red Hat Display" panose="02010303040201060303" pitchFamily="2" charset="0"/>
      <p:regular r:id="rId13"/>
      <p:bold r:id="rId14"/>
      <p:italic r:id="rId15"/>
      <p:boldItalic r:id="rId16"/>
    </p:embeddedFont>
    <p:embeddedFont>
      <p:font typeface="Red Hat Display Bold" panose="02010303040201060303" pitchFamily="2" charset="0"/>
      <p:regular r:id="rId17"/>
      <p:bold r:id="rId18"/>
    </p:embeddedFont>
    <p:embeddedFont>
      <p:font typeface="Red Hat Display Bold Italics" panose="020B0604020202020204" charset="0"/>
      <p:regular r:id="rId19"/>
    </p:embeddedFont>
    <p:embeddedFont>
      <p:font typeface="Red Hat Display Italics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86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11.05.2026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Malta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incorporated and keeping operations in Malta</a:t>
            </a:r>
          </a:p>
          <a:p>
            <a:r>
              <a:rPr lang="en-US"/>
              <a:t>No consortium</a:t>
            </a:r>
          </a:p>
          <a:p>
            <a:r>
              <a:rPr lang="en-US"/>
              <a:t>For profit</a:t>
            </a:r>
          </a:p>
          <a:p>
            <a:endParaRPr lang="en-US"/>
          </a:p>
          <a:p>
            <a:r>
              <a:rPr lang="en-US"/>
              <a:t>explain stages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Malta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incorporated and keeping operations in Malta</a:t>
            </a:r>
          </a:p>
          <a:p>
            <a:r>
              <a:rPr lang="en-US"/>
              <a:t>No consortium</a:t>
            </a:r>
          </a:p>
          <a:p>
            <a:r>
              <a:rPr lang="en-US"/>
              <a:t>For profit</a:t>
            </a:r>
          </a:p>
          <a:p>
            <a:endParaRPr lang="en-US"/>
          </a:p>
          <a:p>
            <a:r>
              <a:rPr lang="en-US"/>
              <a:t>explain stages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incorporated and keeping operations in Malta</a:t>
            </a:r>
          </a:p>
          <a:p>
            <a:r>
              <a:rPr lang="en-US"/>
              <a:t>No consortium</a:t>
            </a:r>
          </a:p>
          <a:p>
            <a:r>
              <a:rPr lang="en-US"/>
              <a:t>For profit</a:t>
            </a:r>
          </a:p>
          <a:p>
            <a:endParaRPr lang="en-US"/>
          </a:p>
          <a:p>
            <a:r>
              <a:rPr lang="en-US"/>
              <a:t>explain stages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svg"/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20.svg"/><Relationship Id="rId5" Type="http://schemas.openxmlformats.org/officeDocument/2006/relationships/image" Target="../media/image5.png"/><Relationship Id="rId10" Type="http://schemas.openxmlformats.org/officeDocument/2006/relationships/image" Target="../media/image19.svg"/><Relationship Id="rId4" Type="http://schemas.openxmlformats.org/officeDocument/2006/relationships/image" Target="../media/image14.png"/><Relationship Id="rId9" Type="http://schemas.openxmlformats.org/officeDocument/2006/relationships/image" Target="../media/image18.svg"/><Relationship Id="rId14" Type="http://schemas.openxmlformats.org/officeDocument/2006/relationships/image" Target="../media/image2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svg"/><Relationship Id="rId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6.svg"/><Relationship Id="rId3" Type="http://schemas.openxmlformats.org/officeDocument/2006/relationships/image" Target="../media/image14.png"/><Relationship Id="rId7" Type="http://schemas.openxmlformats.org/officeDocument/2006/relationships/image" Target="../media/image30.sv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7.png"/><Relationship Id="rId7" Type="http://schemas.openxmlformats.org/officeDocument/2006/relationships/image" Target="../media/image3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svg"/><Relationship Id="rId5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4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7.svg"/><Relationship Id="rId4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78715" y="0"/>
            <a:ext cx="19845431" cy="10287000"/>
          </a:xfrm>
          <a:custGeom>
            <a:avLst/>
            <a:gdLst/>
            <a:ahLst/>
            <a:cxnLst/>
            <a:rect l="l" t="t" r="r" b="b"/>
            <a:pathLst>
              <a:path w="19845431" h="10287000">
                <a:moveTo>
                  <a:pt x="0" y="0"/>
                </a:moveTo>
                <a:lnTo>
                  <a:pt x="19845431" y="0"/>
                </a:lnTo>
                <a:lnTo>
                  <a:pt x="1984543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6313319" y="9056529"/>
            <a:ext cx="403543" cy="403543"/>
          </a:xfrm>
          <a:custGeom>
            <a:avLst/>
            <a:gdLst/>
            <a:ahLst/>
            <a:cxnLst/>
            <a:rect l="l" t="t" r="r" b="b"/>
            <a:pathLst>
              <a:path w="403543" h="403543">
                <a:moveTo>
                  <a:pt x="0" y="0"/>
                </a:moveTo>
                <a:lnTo>
                  <a:pt x="403543" y="0"/>
                </a:lnTo>
                <a:lnTo>
                  <a:pt x="403543" y="403543"/>
                </a:lnTo>
                <a:lnTo>
                  <a:pt x="0" y="4035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 rot="-10800000">
            <a:off x="-1043886" y="-1379028"/>
            <a:ext cx="7663396" cy="14317172"/>
            <a:chOff x="0" y="0"/>
            <a:chExt cx="7341613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341616" cy="13716000"/>
            </a:xfrm>
            <a:custGeom>
              <a:avLst/>
              <a:gdLst/>
              <a:ahLst/>
              <a:cxnLst/>
              <a:rect l="l" t="t" r="r" b="b"/>
              <a:pathLst>
                <a:path w="7341616" h="13716000">
                  <a:moveTo>
                    <a:pt x="0" y="0"/>
                  </a:moveTo>
                  <a:lnTo>
                    <a:pt x="7341616" y="0"/>
                  </a:lnTo>
                  <a:lnTo>
                    <a:pt x="7341616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46888" r="-46888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063080" y="3004356"/>
            <a:ext cx="12218014" cy="5056597"/>
            <a:chOff x="0" y="0"/>
            <a:chExt cx="16290686" cy="674212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6290686" cy="6742130"/>
            </a:xfrm>
            <a:custGeom>
              <a:avLst/>
              <a:gdLst/>
              <a:ahLst/>
              <a:cxnLst/>
              <a:rect l="l" t="t" r="r" b="b"/>
              <a:pathLst>
                <a:path w="16290686" h="6742130">
                  <a:moveTo>
                    <a:pt x="0" y="0"/>
                  </a:moveTo>
                  <a:lnTo>
                    <a:pt x="16290686" y="0"/>
                  </a:lnTo>
                  <a:lnTo>
                    <a:pt x="16290686" y="6742130"/>
                  </a:lnTo>
                  <a:lnTo>
                    <a:pt x="0" y="6742130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66675"/>
              <a:ext cx="16290686" cy="667545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8114"/>
                </a:lnSpc>
              </a:pPr>
              <a:r>
                <a:rPr lang="en-US" sz="7376" b="1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EIT </a:t>
              </a:r>
            </a:p>
            <a:p>
              <a:pPr algn="ctr">
                <a:lnSpc>
                  <a:spcPts val="7035"/>
                </a:lnSpc>
              </a:pPr>
              <a:r>
                <a:rPr lang="en-US" sz="6700" b="1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Regional Innovation Booster</a:t>
              </a:r>
              <a:r>
                <a:rPr lang="en-US" sz="6700">
                  <a:solidFill>
                    <a:srgbClr val="253439"/>
                  </a:solidFill>
                  <a:latin typeface="Red Hat Display"/>
                  <a:ea typeface="Red Hat Display"/>
                  <a:cs typeface="Red Hat Display"/>
                  <a:sym typeface="Red Hat Display"/>
                </a:rPr>
                <a:t> (EIT RIB) 2026</a:t>
              </a:r>
            </a:p>
            <a:p>
              <a:pPr algn="ctr">
                <a:lnSpc>
                  <a:spcPts val="7349"/>
                </a:lnSpc>
              </a:pPr>
              <a:endParaRPr lang="en-US" sz="6700">
                <a:solidFill>
                  <a:srgbClr val="253439"/>
                </a:solidFill>
                <a:latin typeface="Red Hat Display"/>
                <a:ea typeface="Red Hat Display"/>
                <a:cs typeface="Red Hat Display"/>
                <a:sym typeface="Red Hat Display"/>
              </a:endParaRPr>
            </a:p>
            <a:p>
              <a:pPr algn="ctr">
                <a:lnSpc>
                  <a:spcPts val="7349"/>
                </a:lnSpc>
              </a:pPr>
              <a:endParaRPr lang="en-US" sz="6700">
                <a:solidFill>
                  <a:srgbClr val="253439"/>
                </a:solidFill>
                <a:latin typeface="Red Hat Display"/>
                <a:ea typeface="Red Hat Display"/>
                <a:cs typeface="Red Hat Display"/>
                <a:sym typeface="Red Hat Display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834506" y="9147187"/>
            <a:ext cx="4424794" cy="410039"/>
            <a:chOff x="0" y="0"/>
            <a:chExt cx="5899725" cy="5467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899725" cy="546718"/>
            </a:xfrm>
            <a:custGeom>
              <a:avLst/>
              <a:gdLst/>
              <a:ahLst/>
              <a:cxnLst/>
              <a:rect l="l" t="t" r="r" b="b"/>
              <a:pathLst>
                <a:path w="5899725" h="546718">
                  <a:moveTo>
                    <a:pt x="0" y="0"/>
                  </a:moveTo>
                  <a:lnTo>
                    <a:pt x="5899725" y="0"/>
                  </a:lnTo>
                  <a:lnTo>
                    <a:pt x="5899725" y="546718"/>
                  </a:lnTo>
                  <a:lnTo>
                    <a:pt x="0" y="546718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5899725" cy="52766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351"/>
                </a:lnSpc>
              </a:pPr>
              <a:r>
                <a:rPr lang="en-US" sz="2136" b="1" spc="180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xjenzamalta.mt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918597" y="3155722"/>
            <a:ext cx="144483" cy="4469651"/>
            <a:chOff x="0" y="0"/>
            <a:chExt cx="192644" cy="5959535"/>
          </a:xfrm>
        </p:grpSpPr>
        <p:sp>
          <p:nvSpPr>
            <p:cNvPr id="13" name="Freeform 13"/>
            <p:cNvSpPr/>
            <p:nvPr/>
          </p:nvSpPr>
          <p:spPr>
            <a:xfrm>
              <a:off x="0" y="88646"/>
              <a:ext cx="192659" cy="5782183"/>
            </a:xfrm>
            <a:custGeom>
              <a:avLst/>
              <a:gdLst/>
              <a:ahLst/>
              <a:cxnLst/>
              <a:rect l="l" t="t" r="r" b="b"/>
              <a:pathLst>
                <a:path w="192659" h="5782183">
                  <a:moveTo>
                    <a:pt x="177800" y="0"/>
                  </a:moveTo>
                  <a:lnTo>
                    <a:pt x="192659" y="5781675"/>
                  </a:lnTo>
                  <a:lnTo>
                    <a:pt x="14859" y="5782183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D15353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325941" y="7765517"/>
            <a:ext cx="2818059" cy="590873"/>
            <a:chOff x="0" y="0"/>
            <a:chExt cx="2607472" cy="54671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07472" cy="546718"/>
            </a:xfrm>
            <a:custGeom>
              <a:avLst/>
              <a:gdLst/>
              <a:ahLst/>
              <a:cxnLst/>
              <a:rect l="l" t="t" r="r" b="b"/>
              <a:pathLst>
                <a:path w="2607472" h="546718">
                  <a:moveTo>
                    <a:pt x="0" y="0"/>
                  </a:moveTo>
                  <a:lnTo>
                    <a:pt x="2607472" y="0"/>
                  </a:lnTo>
                  <a:lnTo>
                    <a:pt x="2607472" y="546718"/>
                  </a:lnTo>
                  <a:lnTo>
                    <a:pt x="0" y="546718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9050"/>
              <a:ext cx="2607472" cy="527668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2351"/>
                </a:lnSpc>
              </a:pPr>
              <a:r>
                <a:rPr lang="en-US" sz="2136" b="1" spc="180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14th May 2026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9549747" y="6369260"/>
            <a:ext cx="5244681" cy="931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70"/>
              </a:lnSpc>
              <a:spcBef>
                <a:spcPct val="0"/>
              </a:spcBef>
            </a:pPr>
            <a:r>
              <a:rPr lang="en-US" sz="6639" b="1">
                <a:solidFill>
                  <a:srgbClr val="2D63B5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Malta Edition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680177" y="-1627240"/>
            <a:ext cx="12695048" cy="12695048"/>
            <a:chOff x="0" y="0"/>
            <a:chExt cx="12700000" cy="12700000"/>
          </a:xfrm>
        </p:grpSpPr>
        <p:sp>
          <p:nvSpPr>
            <p:cNvPr id="3" name="Freeform 3"/>
            <p:cNvSpPr/>
            <p:nvPr/>
          </p:nvSpPr>
          <p:spPr>
            <a:xfrm>
              <a:off x="125908" y="857250"/>
              <a:ext cx="12396490" cy="11506076"/>
            </a:xfrm>
            <a:custGeom>
              <a:avLst/>
              <a:gdLst/>
              <a:ahLst/>
              <a:cxnLst/>
              <a:rect l="l" t="t" r="r" b="b"/>
              <a:pathLst>
                <a:path w="12396490" h="11506076">
                  <a:moveTo>
                    <a:pt x="10015042" y="938530"/>
                  </a:moveTo>
                  <a:cubicBezTo>
                    <a:pt x="8825052" y="189230"/>
                    <a:pt x="8506282" y="154940"/>
                    <a:pt x="7108012" y="0"/>
                  </a:cubicBezTo>
                  <a:cubicBezTo>
                    <a:pt x="3902532" y="38100"/>
                    <a:pt x="1304112" y="1889760"/>
                    <a:pt x="298272" y="4933950"/>
                  </a:cubicBezTo>
                  <a:cubicBezTo>
                    <a:pt x="-45898" y="5975350"/>
                    <a:pt x="-137338" y="7139940"/>
                    <a:pt x="266522" y="8159750"/>
                  </a:cubicBezTo>
                  <a:cubicBezTo>
                    <a:pt x="797382" y="9499600"/>
                    <a:pt x="2116912" y="10407650"/>
                    <a:pt x="3511372" y="10773410"/>
                  </a:cubicBezTo>
                  <a:cubicBezTo>
                    <a:pt x="4905832" y="11140440"/>
                    <a:pt x="6441262" y="11644630"/>
                    <a:pt x="7871282" y="11470640"/>
                  </a:cubicBezTo>
                  <a:cubicBezTo>
                    <a:pt x="8986342" y="11334750"/>
                    <a:pt x="10100132" y="10519410"/>
                    <a:pt x="10934522" y="9767570"/>
                  </a:cubicBezTo>
                  <a:cubicBezTo>
                    <a:pt x="11488242" y="9268460"/>
                    <a:pt x="11833682" y="8576310"/>
                    <a:pt x="12064822" y="7867650"/>
                  </a:cubicBezTo>
                  <a:cubicBezTo>
                    <a:pt x="12872542" y="5401310"/>
                    <a:pt x="12210872" y="2322830"/>
                    <a:pt x="10015042" y="938530"/>
                  </a:cubicBezTo>
                  <a:close/>
                </a:path>
              </a:pathLst>
            </a:custGeom>
            <a:blipFill>
              <a:blip r:embed="rId3"/>
              <a:stretch>
                <a:fillRect r="-39051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681752" y="731278"/>
            <a:ext cx="13864980" cy="1480452"/>
            <a:chOff x="0" y="0"/>
            <a:chExt cx="18486640" cy="197393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486641" cy="1973936"/>
            </a:xfrm>
            <a:custGeom>
              <a:avLst/>
              <a:gdLst/>
              <a:ahLst/>
              <a:cxnLst/>
              <a:rect l="l" t="t" r="r" b="b"/>
              <a:pathLst>
                <a:path w="18486641" h="1973936">
                  <a:moveTo>
                    <a:pt x="0" y="0"/>
                  </a:moveTo>
                  <a:lnTo>
                    <a:pt x="18486641" y="0"/>
                  </a:lnTo>
                  <a:lnTo>
                    <a:pt x="18486641" y="1973936"/>
                  </a:lnTo>
                  <a:lnTo>
                    <a:pt x="0" y="197393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47625"/>
              <a:ext cx="18486640" cy="19263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5830"/>
                </a:lnSpc>
              </a:pPr>
              <a:r>
                <a:rPr lang="en-US" sz="5300" b="1" spc="169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1. About the EIT RIB - Malta Edition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1914217"/>
            <a:ext cx="6344583" cy="807796"/>
            <a:chOff x="0" y="0"/>
            <a:chExt cx="8459444" cy="107706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59444" cy="1077062"/>
            </a:xfrm>
            <a:custGeom>
              <a:avLst/>
              <a:gdLst/>
              <a:ahLst/>
              <a:cxnLst/>
              <a:rect l="l" t="t" r="r" b="b"/>
              <a:pathLst>
                <a:path w="8459444" h="1077062">
                  <a:moveTo>
                    <a:pt x="0" y="0"/>
                  </a:moveTo>
                  <a:lnTo>
                    <a:pt x="8459444" y="0"/>
                  </a:lnTo>
                  <a:lnTo>
                    <a:pt x="8459444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38100"/>
              <a:ext cx="8459444" cy="10389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64"/>
                </a:lnSpc>
              </a:pPr>
              <a:r>
                <a:rPr lang="en-US" sz="33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OBJECTIVES &amp; SCOPE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915900" y="9534526"/>
            <a:ext cx="4114800" cy="547688"/>
            <a:chOff x="0" y="0"/>
            <a:chExt cx="5486400" cy="73025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486400" cy="730251"/>
            </a:xfrm>
            <a:custGeom>
              <a:avLst/>
              <a:gdLst/>
              <a:ahLst/>
              <a:cxnLst/>
              <a:rect l="l" t="t" r="r" b="b"/>
              <a:pathLst>
                <a:path w="5486400" h="730251">
                  <a:moveTo>
                    <a:pt x="0" y="0"/>
                  </a:moveTo>
                  <a:lnTo>
                    <a:pt x="5486400" y="0"/>
                  </a:lnTo>
                  <a:lnTo>
                    <a:pt x="5486400" y="730251"/>
                  </a:lnTo>
                  <a:lnTo>
                    <a:pt x="0" y="730251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5486400" cy="7683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2160"/>
                </a:lnSpc>
              </a:pPr>
              <a:r>
                <a:rPr lang="en-US" sz="1800">
                  <a:solidFill>
                    <a:srgbClr val="898989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2</a:t>
              </a:r>
            </a:p>
          </p:txBody>
        </p:sp>
      </p:grpSp>
      <p:sp>
        <p:nvSpPr>
          <p:cNvPr id="13" name="Freeform 13" descr="A logo on a black background  Description automatically generated"/>
          <p:cNvSpPr/>
          <p:nvPr/>
        </p:nvSpPr>
        <p:spPr>
          <a:xfrm>
            <a:off x="14665547" y="176451"/>
            <a:ext cx="3255940" cy="1360204"/>
          </a:xfrm>
          <a:custGeom>
            <a:avLst/>
            <a:gdLst/>
            <a:ahLst/>
            <a:cxnLst/>
            <a:rect l="l" t="t" r="r" b="b"/>
            <a:pathLst>
              <a:path w="3255940" h="1360204">
                <a:moveTo>
                  <a:pt x="0" y="0"/>
                </a:moveTo>
                <a:lnTo>
                  <a:pt x="3255940" y="0"/>
                </a:lnTo>
                <a:lnTo>
                  <a:pt x="3255940" y="1360204"/>
                </a:lnTo>
                <a:lnTo>
                  <a:pt x="0" y="13602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7612" t="-115056" r="-52510" b="-9007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4" name="Group 14"/>
          <p:cNvGrpSpPr/>
          <p:nvPr/>
        </p:nvGrpSpPr>
        <p:grpSpPr>
          <a:xfrm>
            <a:off x="681752" y="1616705"/>
            <a:ext cx="3816482" cy="129375"/>
            <a:chOff x="0" y="0"/>
            <a:chExt cx="5244973" cy="177800"/>
          </a:xfrm>
        </p:grpSpPr>
        <p:sp>
          <p:nvSpPr>
            <p:cNvPr id="15" name="Freeform 15"/>
            <p:cNvSpPr/>
            <p:nvPr/>
          </p:nvSpPr>
          <p:spPr>
            <a:xfrm>
              <a:off x="28957" y="0"/>
              <a:ext cx="5187039" cy="177800"/>
            </a:xfrm>
            <a:custGeom>
              <a:avLst/>
              <a:gdLst/>
              <a:ahLst/>
              <a:cxnLst/>
              <a:rect l="l" t="t" r="r" b="b"/>
              <a:pathLst>
                <a:path w="5187039" h="177800">
                  <a:moveTo>
                    <a:pt x="5187039" y="177800"/>
                  </a:moveTo>
                  <a:lnTo>
                    <a:pt x="0" y="177800"/>
                  </a:lnTo>
                  <a:lnTo>
                    <a:pt x="0" y="0"/>
                  </a:lnTo>
                  <a:lnTo>
                    <a:pt x="5187039" y="0"/>
                  </a:lnTo>
                  <a:close/>
                </a:path>
              </a:pathLst>
            </a:custGeom>
            <a:solidFill>
              <a:srgbClr val="EE3A3D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6" name="Freeform 16"/>
          <p:cNvSpPr/>
          <p:nvPr/>
        </p:nvSpPr>
        <p:spPr>
          <a:xfrm>
            <a:off x="14546732" y="1746080"/>
            <a:ext cx="1648354" cy="1728260"/>
          </a:xfrm>
          <a:custGeom>
            <a:avLst/>
            <a:gdLst/>
            <a:ahLst/>
            <a:cxnLst/>
            <a:rect l="l" t="t" r="r" b="b"/>
            <a:pathLst>
              <a:path w="1648354" h="1728260">
                <a:moveTo>
                  <a:pt x="0" y="0"/>
                </a:moveTo>
                <a:lnTo>
                  <a:pt x="1648354" y="0"/>
                </a:lnTo>
                <a:lnTo>
                  <a:pt x="1648354" y="1728260"/>
                </a:lnTo>
                <a:lnTo>
                  <a:pt x="0" y="17282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5542705" y="4135942"/>
            <a:ext cx="1769630" cy="1769630"/>
          </a:xfrm>
          <a:custGeom>
            <a:avLst/>
            <a:gdLst/>
            <a:ahLst/>
            <a:cxnLst/>
            <a:rect l="l" t="t" r="r" b="b"/>
            <a:pathLst>
              <a:path w="1769630" h="1769630">
                <a:moveTo>
                  <a:pt x="0" y="0"/>
                </a:moveTo>
                <a:lnTo>
                  <a:pt x="1769630" y="0"/>
                </a:lnTo>
                <a:lnTo>
                  <a:pt x="1769630" y="1769630"/>
                </a:lnTo>
                <a:lnTo>
                  <a:pt x="0" y="176963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8447877" y="4135942"/>
            <a:ext cx="1769630" cy="1769630"/>
          </a:xfrm>
          <a:custGeom>
            <a:avLst/>
            <a:gdLst/>
            <a:ahLst/>
            <a:cxnLst/>
            <a:rect l="l" t="t" r="r" b="b"/>
            <a:pathLst>
              <a:path w="1769630" h="1769630">
                <a:moveTo>
                  <a:pt x="0" y="0"/>
                </a:moveTo>
                <a:lnTo>
                  <a:pt x="1769630" y="0"/>
                </a:lnTo>
                <a:lnTo>
                  <a:pt x="1769630" y="1769630"/>
                </a:lnTo>
                <a:lnTo>
                  <a:pt x="0" y="176963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Freeform 19"/>
          <p:cNvSpPr/>
          <p:nvPr/>
        </p:nvSpPr>
        <p:spPr>
          <a:xfrm>
            <a:off x="11350982" y="4135942"/>
            <a:ext cx="1769630" cy="1769630"/>
          </a:xfrm>
          <a:custGeom>
            <a:avLst/>
            <a:gdLst/>
            <a:ahLst/>
            <a:cxnLst/>
            <a:rect l="l" t="t" r="r" b="b"/>
            <a:pathLst>
              <a:path w="1769630" h="1769630">
                <a:moveTo>
                  <a:pt x="0" y="0"/>
                </a:moveTo>
                <a:lnTo>
                  <a:pt x="1769630" y="0"/>
                </a:lnTo>
                <a:lnTo>
                  <a:pt x="1769630" y="1769630"/>
                </a:lnTo>
                <a:lnTo>
                  <a:pt x="0" y="176963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Freeform 20"/>
          <p:cNvSpPr/>
          <p:nvPr/>
        </p:nvSpPr>
        <p:spPr>
          <a:xfrm>
            <a:off x="14254087" y="4135942"/>
            <a:ext cx="1769630" cy="1769630"/>
          </a:xfrm>
          <a:custGeom>
            <a:avLst/>
            <a:gdLst/>
            <a:ahLst/>
            <a:cxnLst/>
            <a:rect l="l" t="t" r="r" b="b"/>
            <a:pathLst>
              <a:path w="1769630" h="1769630">
                <a:moveTo>
                  <a:pt x="0" y="0"/>
                </a:moveTo>
                <a:lnTo>
                  <a:pt x="1769630" y="0"/>
                </a:lnTo>
                <a:lnTo>
                  <a:pt x="1769630" y="1769630"/>
                </a:lnTo>
                <a:lnTo>
                  <a:pt x="0" y="176963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5586377" y="4287911"/>
            <a:ext cx="1682286" cy="1465692"/>
          </a:xfrm>
          <a:custGeom>
            <a:avLst/>
            <a:gdLst/>
            <a:ahLst/>
            <a:cxnLst/>
            <a:rect l="l" t="t" r="r" b="b"/>
            <a:pathLst>
              <a:path w="1682286" h="1465692">
                <a:moveTo>
                  <a:pt x="0" y="0"/>
                </a:moveTo>
                <a:lnTo>
                  <a:pt x="1682286" y="0"/>
                </a:lnTo>
                <a:lnTo>
                  <a:pt x="1682286" y="1465692"/>
                </a:lnTo>
                <a:lnTo>
                  <a:pt x="0" y="14656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Freeform 22"/>
          <p:cNvSpPr/>
          <p:nvPr/>
        </p:nvSpPr>
        <p:spPr>
          <a:xfrm>
            <a:off x="8547267" y="4403550"/>
            <a:ext cx="1670240" cy="1234413"/>
          </a:xfrm>
          <a:custGeom>
            <a:avLst/>
            <a:gdLst/>
            <a:ahLst/>
            <a:cxnLst/>
            <a:rect l="l" t="t" r="r" b="b"/>
            <a:pathLst>
              <a:path w="1670240" h="1234413">
                <a:moveTo>
                  <a:pt x="0" y="0"/>
                </a:moveTo>
                <a:lnTo>
                  <a:pt x="1670240" y="0"/>
                </a:lnTo>
                <a:lnTo>
                  <a:pt x="1670240" y="1234413"/>
                </a:lnTo>
                <a:lnTo>
                  <a:pt x="0" y="12344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3" name="Freeform 23"/>
          <p:cNvSpPr/>
          <p:nvPr/>
        </p:nvSpPr>
        <p:spPr>
          <a:xfrm>
            <a:off x="11704770" y="4249227"/>
            <a:ext cx="1415842" cy="1362832"/>
          </a:xfrm>
          <a:custGeom>
            <a:avLst/>
            <a:gdLst/>
            <a:ahLst/>
            <a:cxnLst/>
            <a:rect l="l" t="t" r="r" b="b"/>
            <a:pathLst>
              <a:path w="1415842" h="1362832">
                <a:moveTo>
                  <a:pt x="0" y="0"/>
                </a:moveTo>
                <a:lnTo>
                  <a:pt x="1415842" y="0"/>
                </a:lnTo>
                <a:lnTo>
                  <a:pt x="1415842" y="1362832"/>
                </a:lnTo>
                <a:lnTo>
                  <a:pt x="0" y="13628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4" name="Freeform 24"/>
          <p:cNvSpPr/>
          <p:nvPr/>
        </p:nvSpPr>
        <p:spPr>
          <a:xfrm>
            <a:off x="14457385" y="4520694"/>
            <a:ext cx="1363034" cy="1000126"/>
          </a:xfrm>
          <a:custGeom>
            <a:avLst/>
            <a:gdLst/>
            <a:ahLst/>
            <a:cxnLst/>
            <a:rect l="l" t="t" r="r" b="b"/>
            <a:pathLst>
              <a:path w="1363034" h="1000126">
                <a:moveTo>
                  <a:pt x="0" y="0"/>
                </a:moveTo>
                <a:lnTo>
                  <a:pt x="1363034" y="0"/>
                </a:lnTo>
                <a:lnTo>
                  <a:pt x="1363034" y="1000126"/>
                </a:lnTo>
                <a:lnTo>
                  <a:pt x="0" y="100012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5" name="AutoShape 25"/>
          <p:cNvSpPr/>
          <p:nvPr/>
        </p:nvSpPr>
        <p:spPr>
          <a:xfrm>
            <a:off x="7798354" y="4247943"/>
            <a:ext cx="0" cy="4685924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" name="AutoShape 26"/>
          <p:cNvSpPr/>
          <p:nvPr/>
        </p:nvSpPr>
        <p:spPr>
          <a:xfrm>
            <a:off x="10684919" y="4237869"/>
            <a:ext cx="0" cy="4695661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7" name="AutoShape 27"/>
          <p:cNvSpPr/>
          <p:nvPr/>
        </p:nvSpPr>
        <p:spPr>
          <a:xfrm>
            <a:off x="13647622" y="4247463"/>
            <a:ext cx="0" cy="4676668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28" name="Group 28"/>
          <p:cNvGrpSpPr/>
          <p:nvPr/>
        </p:nvGrpSpPr>
        <p:grpSpPr>
          <a:xfrm>
            <a:off x="5108402" y="6002053"/>
            <a:ext cx="2638236" cy="807796"/>
            <a:chOff x="0" y="0"/>
            <a:chExt cx="3517648" cy="107706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517648" cy="1077062"/>
            </a:xfrm>
            <a:custGeom>
              <a:avLst/>
              <a:gdLst/>
              <a:ahLst/>
              <a:cxnLst/>
              <a:rect l="l" t="t" r="r" b="b"/>
              <a:pathLst>
                <a:path w="3517648" h="1077062">
                  <a:moveTo>
                    <a:pt x="0" y="0"/>
                  </a:moveTo>
                  <a:lnTo>
                    <a:pt x="3517648" y="0"/>
                  </a:lnTo>
                  <a:lnTo>
                    <a:pt x="3517648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19050"/>
              <a:ext cx="3517648" cy="10580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052"/>
                </a:lnSpc>
              </a:pPr>
              <a:r>
                <a:rPr lang="en-US" sz="19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Boosting Malta’s Competitiveness 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975040" y="6782488"/>
            <a:ext cx="904959" cy="54721"/>
            <a:chOff x="0" y="0"/>
            <a:chExt cx="1243681" cy="75203"/>
          </a:xfrm>
        </p:grpSpPr>
        <p:sp>
          <p:nvSpPr>
            <p:cNvPr id="32" name="Freeform 32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FAAA1D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8013574" y="6002053"/>
            <a:ext cx="2638236" cy="807796"/>
            <a:chOff x="0" y="0"/>
            <a:chExt cx="3517648" cy="107706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3517648" cy="1077062"/>
            </a:xfrm>
            <a:custGeom>
              <a:avLst/>
              <a:gdLst/>
              <a:ahLst/>
              <a:cxnLst/>
              <a:rect l="l" t="t" r="r" b="b"/>
              <a:pathLst>
                <a:path w="3517648" h="1077062">
                  <a:moveTo>
                    <a:pt x="0" y="0"/>
                  </a:moveTo>
                  <a:lnTo>
                    <a:pt x="3517648" y="0"/>
                  </a:lnTo>
                  <a:lnTo>
                    <a:pt x="3517648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19050"/>
              <a:ext cx="3517648" cy="10580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052"/>
                </a:lnSpc>
              </a:pPr>
              <a:r>
                <a:rPr lang="en-US" sz="19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Driving Economic Growth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8880213" y="6782488"/>
            <a:ext cx="904959" cy="54721"/>
            <a:chOff x="0" y="0"/>
            <a:chExt cx="1243681" cy="75203"/>
          </a:xfrm>
        </p:grpSpPr>
        <p:sp>
          <p:nvSpPr>
            <p:cNvPr id="37" name="Freeform 37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FAAA1D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936321" y="6002053"/>
            <a:ext cx="2638236" cy="807796"/>
            <a:chOff x="0" y="0"/>
            <a:chExt cx="3517648" cy="1077062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517648" cy="1077062"/>
            </a:xfrm>
            <a:custGeom>
              <a:avLst/>
              <a:gdLst/>
              <a:ahLst/>
              <a:cxnLst/>
              <a:rect l="l" t="t" r="r" b="b"/>
              <a:pathLst>
                <a:path w="3517648" h="1077062">
                  <a:moveTo>
                    <a:pt x="0" y="0"/>
                  </a:moveTo>
                  <a:lnTo>
                    <a:pt x="3517648" y="0"/>
                  </a:lnTo>
                  <a:lnTo>
                    <a:pt x="3517648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19050"/>
              <a:ext cx="3517648" cy="10580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052"/>
                </a:lnSpc>
              </a:pPr>
              <a:r>
                <a:rPr lang="en-US" sz="19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Strong innovation ecosystem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1802959" y="6782488"/>
            <a:ext cx="904959" cy="54721"/>
            <a:chOff x="0" y="0"/>
            <a:chExt cx="1243681" cy="75203"/>
          </a:xfrm>
        </p:grpSpPr>
        <p:sp>
          <p:nvSpPr>
            <p:cNvPr id="42" name="Freeform 42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FAAA1D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3861991" y="6002053"/>
            <a:ext cx="2638236" cy="807796"/>
            <a:chOff x="0" y="0"/>
            <a:chExt cx="3517648" cy="107706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517648" cy="1077062"/>
            </a:xfrm>
            <a:custGeom>
              <a:avLst/>
              <a:gdLst/>
              <a:ahLst/>
              <a:cxnLst/>
              <a:rect l="l" t="t" r="r" b="b"/>
              <a:pathLst>
                <a:path w="3517648" h="1077062">
                  <a:moveTo>
                    <a:pt x="0" y="0"/>
                  </a:moveTo>
                  <a:lnTo>
                    <a:pt x="3517648" y="0"/>
                  </a:lnTo>
                  <a:lnTo>
                    <a:pt x="3517648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19050"/>
              <a:ext cx="3517648" cy="10580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052"/>
                </a:lnSpc>
              </a:pPr>
              <a:r>
                <a:rPr lang="en-US" sz="19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Addressing local and global challenges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4728630" y="6782488"/>
            <a:ext cx="904959" cy="54721"/>
            <a:chOff x="0" y="0"/>
            <a:chExt cx="1243681" cy="75203"/>
          </a:xfrm>
        </p:grpSpPr>
        <p:sp>
          <p:nvSpPr>
            <p:cNvPr id="47" name="Freeform 47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FAAA1D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4951064" y="9181517"/>
            <a:ext cx="11467710" cy="991183"/>
            <a:chOff x="0" y="0"/>
            <a:chExt cx="3020302" cy="261052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020302" cy="261052"/>
            </a:xfrm>
            <a:custGeom>
              <a:avLst/>
              <a:gdLst/>
              <a:ahLst/>
              <a:cxnLst/>
              <a:rect l="l" t="t" r="r" b="b"/>
              <a:pathLst>
                <a:path w="3020302" h="261052">
                  <a:moveTo>
                    <a:pt x="19578" y="0"/>
                  </a:moveTo>
                  <a:lnTo>
                    <a:pt x="3000724" y="0"/>
                  </a:lnTo>
                  <a:cubicBezTo>
                    <a:pt x="3005917" y="0"/>
                    <a:pt x="3010896" y="2063"/>
                    <a:pt x="3014568" y="5734"/>
                  </a:cubicBezTo>
                  <a:cubicBezTo>
                    <a:pt x="3018240" y="9406"/>
                    <a:pt x="3020302" y="14386"/>
                    <a:pt x="3020302" y="19578"/>
                  </a:cubicBezTo>
                  <a:lnTo>
                    <a:pt x="3020302" y="241474"/>
                  </a:lnTo>
                  <a:cubicBezTo>
                    <a:pt x="3020302" y="246667"/>
                    <a:pt x="3018240" y="251646"/>
                    <a:pt x="3014568" y="255318"/>
                  </a:cubicBezTo>
                  <a:cubicBezTo>
                    <a:pt x="3010896" y="258990"/>
                    <a:pt x="3005917" y="261052"/>
                    <a:pt x="3000724" y="261052"/>
                  </a:cubicBezTo>
                  <a:lnTo>
                    <a:pt x="19578" y="261052"/>
                  </a:lnTo>
                  <a:cubicBezTo>
                    <a:pt x="14386" y="261052"/>
                    <a:pt x="9406" y="258990"/>
                    <a:pt x="5734" y="255318"/>
                  </a:cubicBezTo>
                  <a:cubicBezTo>
                    <a:pt x="2063" y="251646"/>
                    <a:pt x="0" y="246667"/>
                    <a:pt x="0" y="241474"/>
                  </a:cubicBezTo>
                  <a:lnTo>
                    <a:pt x="0" y="19578"/>
                  </a:lnTo>
                  <a:cubicBezTo>
                    <a:pt x="0" y="14386"/>
                    <a:pt x="2063" y="9406"/>
                    <a:pt x="5734" y="5734"/>
                  </a:cubicBezTo>
                  <a:cubicBezTo>
                    <a:pt x="9406" y="2063"/>
                    <a:pt x="14386" y="0"/>
                    <a:pt x="19578" y="0"/>
                  </a:cubicBezTo>
                  <a:close/>
                </a:path>
              </a:pathLst>
            </a:custGeom>
            <a:solidFill>
              <a:srgbClr val="0068B0">
                <a:alpha val="12941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19050"/>
              <a:ext cx="3020302" cy="242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sp>
        <p:nvSpPr>
          <p:cNvPr id="51" name="Freeform 51"/>
          <p:cNvSpPr/>
          <p:nvPr/>
        </p:nvSpPr>
        <p:spPr>
          <a:xfrm>
            <a:off x="5176532" y="9290190"/>
            <a:ext cx="819688" cy="792024"/>
          </a:xfrm>
          <a:custGeom>
            <a:avLst/>
            <a:gdLst/>
            <a:ahLst/>
            <a:cxnLst/>
            <a:rect l="l" t="t" r="r" b="b"/>
            <a:pathLst>
              <a:path w="819688" h="792024">
                <a:moveTo>
                  <a:pt x="0" y="0"/>
                </a:moveTo>
                <a:lnTo>
                  <a:pt x="819689" y="0"/>
                </a:lnTo>
                <a:lnTo>
                  <a:pt x="819689" y="792024"/>
                </a:lnTo>
                <a:lnTo>
                  <a:pt x="0" y="7920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2" name="TextBox 52"/>
          <p:cNvSpPr txBox="1"/>
          <p:nvPr/>
        </p:nvSpPr>
        <p:spPr>
          <a:xfrm>
            <a:off x="1028700" y="2703059"/>
            <a:ext cx="12399582" cy="1245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26"/>
              </a:lnSpc>
            </a:pPr>
            <a:r>
              <a:rPr lang="en-US" sz="2446">
                <a:solidFill>
                  <a:srgbClr val="000000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EIT RIB tackles Europe’s innovation imbalance by supporting start-ups and scale-ups in emerging innovator regions through a place-based approach and the EIT Knowledge triangle. 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5092493" y="7046759"/>
            <a:ext cx="2654145" cy="1572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0"/>
              </a:lnSpc>
            </a:pPr>
            <a:r>
              <a:rPr lang="en-US" sz="1846">
                <a:solidFill>
                  <a:srgbClr val="0068B0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Strengthen Malta’s Innovation capacity and positions the country within Europe’s leading innovation networks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7990085" y="7046759"/>
            <a:ext cx="2654145" cy="1572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0"/>
              </a:lnSpc>
            </a:pPr>
            <a:r>
              <a:rPr lang="en-US" sz="1846">
                <a:solidFill>
                  <a:srgbClr val="0068B0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Supports high potential starts-ups and scale-ups to grow, attract investment and create quality jobs 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10912832" y="7046759"/>
            <a:ext cx="2654145" cy="1572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0"/>
              </a:lnSpc>
            </a:pPr>
            <a:r>
              <a:rPr lang="en-US" sz="1846">
                <a:solidFill>
                  <a:srgbClr val="0068B0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Connects local start-ups with EIT Knowledge and Innovation Communities (KICs), experts and market opportunities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854037" y="7046759"/>
            <a:ext cx="2654145" cy="1886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0"/>
              </a:lnSpc>
            </a:pPr>
            <a:r>
              <a:rPr lang="en-US" sz="1846">
                <a:solidFill>
                  <a:srgbClr val="0068B0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Supports the commercialisation of innovative solutions in key areas such as digital transformation and green transition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586377" y="9519946"/>
            <a:ext cx="1126713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Exclusively for Maltese Start-ups &amp; Scale-ups with TRL 7 or higher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536394">
            <a:off x="1692458" y="2365465"/>
            <a:ext cx="5909946" cy="4114800"/>
          </a:xfrm>
          <a:custGeom>
            <a:avLst/>
            <a:gdLst/>
            <a:ahLst/>
            <a:cxnLst/>
            <a:rect l="l" t="t" r="r" b="b"/>
            <a:pathLst>
              <a:path w="5909946" h="4114800">
                <a:moveTo>
                  <a:pt x="0" y="0"/>
                </a:moveTo>
                <a:lnTo>
                  <a:pt x="5909946" y="0"/>
                </a:lnTo>
                <a:lnTo>
                  <a:pt x="59099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37913" y="3346252"/>
            <a:ext cx="2024773" cy="202477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9357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2536394">
            <a:off x="8252316" y="2973074"/>
            <a:ext cx="4342587" cy="3180097"/>
          </a:xfrm>
          <a:custGeom>
            <a:avLst/>
            <a:gdLst/>
            <a:ahLst/>
            <a:cxnLst/>
            <a:rect l="l" t="t" r="r" b="b"/>
            <a:pathLst>
              <a:path w="4342587" h="3180097">
                <a:moveTo>
                  <a:pt x="0" y="0"/>
                </a:moveTo>
                <a:lnTo>
                  <a:pt x="4342588" y="0"/>
                </a:lnTo>
                <a:lnTo>
                  <a:pt x="4342588" y="3180097"/>
                </a:lnTo>
                <a:lnTo>
                  <a:pt x="0" y="31800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36092" b="-29392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7" name="Group 7"/>
          <p:cNvGrpSpPr/>
          <p:nvPr/>
        </p:nvGrpSpPr>
        <p:grpSpPr>
          <a:xfrm>
            <a:off x="681752" y="856553"/>
            <a:ext cx="14291548" cy="1480452"/>
            <a:chOff x="0" y="0"/>
            <a:chExt cx="19055397" cy="197393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055398" cy="1973936"/>
            </a:xfrm>
            <a:custGeom>
              <a:avLst/>
              <a:gdLst/>
              <a:ahLst/>
              <a:cxnLst/>
              <a:rect l="l" t="t" r="r" b="b"/>
              <a:pathLst>
                <a:path w="19055398" h="1973936">
                  <a:moveTo>
                    <a:pt x="0" y="0"/>
                  </a:moveTo>
                  <a:lnTo>
                    <a:pt x="19055398" y="0"/>
                  </a:lnTo>
                  <a:lnTo>
                    <a:pt x="19055398" y="1973936"/>
                  </a:lnTo>
                  <a:lnTo>
                    <a:pt x="0" y="197393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47625"/>
              <a:ext cx="19055397" cy="19263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5830"/>
                </a:lnSpc>
              </a:pPr>
              <a:r>
                <a:rPr lang="en-US" sz="5300" b="1" spc="169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2. Structure of the EIT RIB - Malta Edition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603455" y="9534526"/>
            <a:ext cx="2427245" cy="547688"/>
            <a:chOff x="0" y="0"/>
            <a:chExt cx="3236327" cy="73025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236327" cy="730251"/>
            </a:xfrm>
            <a:custGeom>
              <a:avLst/>
              <a:gdLst/>
              <a:ahLst/>
              <a:cxnLst/>
              <a:rect l="l" t="t" r="r" b="b"/>
              <a:pathLst>
                <a:path w="3236327" h="730251">
                  <a:moveTo>
                    <a:pt x="0" y="0"/>
                  </a:moveTo>
                  <a:lnTo>
                    <a:pt x="3236327" y="0"/>
                  </a:lnTo>
                  <a:lnTo>
                    <a:pt x="3236327" y="730251"/>
                  </a:lnTo>
                  <a:lnTo>
                    <a:pt x="0" y="730251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236327" cy="7683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2160"/>
                </a:lnSpc>
              </a:pPr>
              <a:r>
                <a:rPr lang="en-US" sz="1800">
                  <a:solidFill>
                    <a:srgbClr val="898989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3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81752" y="1741980"/>
            <a:ext cx="3816482" cy="129375"/>
            <a:chOff x="0" y="0"/>
            <a:chExt cx="5244973" cy="177800"/>
          </a:xfrm>
        </p:grpSpPr>
        <p:sp>
          <p:nvSpPr>
            <p:cNvPr id="14" name="Freeform 14"/>
            <p:cNvSpPr/>
            <p:nvPr/>
          </p:nvSpPr>
          <p:spPr>
            <a:xfrm>
              <a:off x="28957" y="0"/>
              <a:ext cx="5187039" cy="177800"/>
            </a:xfrm>
            <a:custGeom>
              <a:avLst/>
              <a:gdLst/>
              <a:ahLst/>
              <a:cxnLst/>
              <a:rect l="l" t="t" r="r" b="b"/>
              <a:pathLst>
                <a:path w="5187039" h="177800">
                  <a:moveTo>
                    <a:pt x="5187039" y="177800"/>
                  </a:moveTo>
                  <a:lnTo>
                    <a:pt x="0" y="177800"/>
                  </a:lnTo>
                  <a:lnTo>
                    <a:pt x="0" y="0"/>
                  </a:lnTo>
                  <a:lnTo>
                    <a:pt x="5187039" y="0"/>
                  </a:lnTo>
                  <a:close/>
                </a:path>
              </a:pathLst>
            </a:custGeom>
            <a:solidFill>
              <a:srgbClr val="EE3A3D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5" name="Freeform 15"/>
          <p:cNvSpPr/>
          <p:nvPr/>
        </p:nvSpPr>
        <p:spPr>
          <a:xfrm>
            <a:off x="0" y="-852249"/>
            <a:ext cx="18288000" cy="1028700"/>
          </a:xfrm>
          <a:custGeom>
            <a:avLst/>
            <a:gdLst/>
            <a:ahLst/>
            <a:cxnLst/>
            <a:rect l="l" t="t" r="r" b="b"/>
            <a:pathLst>
              <a:path w="18288000" h="1028700">
                <a:moveTo>
                  <a:pt x="0" y="0"/>
                </a:moveTo>
                <a:lnTo>
                  <a:pt x="18288000" y="0"/>
                </a:lnTo>
                <a:lnTo>
                  <a:pt x="18288000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432" t="-66487" r="-1243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 descr="A logo on a black background  Description automatically generated"/>
          <p:cNvSpPr/>
          <p:nvPr/>
        </p:nvSpPr>
        <p:spPr>
          <a:xfrm>
            <a:off x="14665547" y="176451"/>
            <a:ext cx="3255940" cy="1360204"/>
          </a:xfrm>
          <a:custGeom>
            <a:avLst/>
            <a:gdLst/>
            <a:ahLst/>
            <a:cxnLst/>
            <a:rect l="l" t="t" r="r" b="b"/>
            <a:pathLst>
              <a:path w="3255940" h="1360204">
                <a:moveTo>
                  <a:pt x="0" y="0"/>
                </a:moveTo>
                <a:lnTo>
                  <a:pt x="3255940" y="0"/>
                </a:lnTo>
                <a:lnTo>
                  <a:pt x="3255940" y="1360204"/>
                </a:lnTo>
                <a:lnTo>
                  <a:pt x="0" y="13602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7612" t="-115056" r="-52510" b="-9007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7" name="Group 17"/>
          <p:cNvGrpSpPr/>
          <p:nvPr/>
        </p:nvGrpSpPr>
        <p:grpSpPr>
          <a:xfrm>
            <a:off x="4167611" y="3346252"/>
            <a:ext cx="2024773" cy="2024773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496904" y="3346252"/>
            <a:ext cx="2024773" cy="2024773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826602" y="3346252"/>
            <a:ext cx="2024773" cy="2024773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0B249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>
            <a:off x="1351054" y="3665115"/>
            <a:ext cx="1206833" cy="1242556"/>
          </a:xfrm>
          <a:custGeom>
            <a:avLst/>
            <a:gdLst/>
            <a:ahLst/>
            <a:cxnLst/>
            <a:rect l="l" t="t" r="r" b="b"/>
            <a:pathLst>
              <a:path w="1206833" h="1242556">
                <a:moveTo>
                  <a:pt x="0" y="0"/>
                </a:moveTo>
                <a:lnTo>
                  <a:pt x="1206832" y="0"/>
                </a:lnTo>
                <a:lnTo>
                  <a:pt x="1206832" y="1242556"/>
                </a:lnTo>
                <a:lnTo>
                  <a:pt x="0" y="12425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27"/>
          <p:cNvSpPr/>
          <p:nvPr/>
        </p:nvSpPr>
        <p:spPr>
          <a:xfrm>
            <a:off x="4496244" y="3545196"/>
            <a:ext cx="1367507" cy="1482392"/>
          </a:xfrm>
          <a:custGeom>
            <a:avLst/>
            <a:gdLst/>
            <a:ahLst/>
            <a:cxnLst/>
            <a:rect l="l" t="t" r="r" b="b"/>
            <a:pathLst>
              <a:path w="1367507" h="1482392">
                <a:moveTo>
                  <a:pt x="0" y="0"/>
                </a:moveTo>
                <a:lnTo>
                  <a:pt x="1367507" y="0"/>
                </a:lnTo>
                <a:lnTo>
                  <a:pt x="1367507" y="1482393"/>
                </a:lnTo>
                <a:lnTo>
                  <a:pt x="0" y="148239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Freeform 28"/>
          <p:cNvSpPr/>
          <p:nvPr/>
        </p:nvSpPr>
        <p:spPr>
          <a:xfrm>
            <a:off x="7747398" y="3665115"/>
            <a:ext cx="1486146" cy="1486146"/>
          </a:xfrm>
          <a:custGeom>
            <a:avLst/>
            <a:gdLst/>
            <a:ahLst/>
            <a:cxnLst/>
            <a:rect l="l" t="t" r="r" b="b"/>
            <a:pathLst>
              <a:path w="1486146" h="1486146">
                <a:moveTo>
                  <a:pt x="0" y="0"/>
                </a:moveTo>
                <a:lnTo>
                  <a:pt x="1486146" y="0"/>
                </a:lnTo>
                <a:lnTo>
                  <a:pt x="1486146" y="1486145"/>
                </a:lnTo>
                <a:lnTo>
                  <a:pt x="0" y="148614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29"/>
          <p:cNvSpPr/>
          <p:nvPr/>
        </p:nvSpPr>
        <p:spPr>
          <a:xfrm>
            <a:off x="11063046" y="3582696"/>
            <a:ext cx="1551885" cy="1551885"/>
          </a:xfrm>
          <a:custGeom>
            <a:avLst/>
            <a:gdLst/>
            <a:ahLst/>
            <a:cxnLst/>
            <a:rect l="l" t="t" r="r" b="b"/>
            <a:pathLst>
              <a:path w="1551885" h="1551885">
                <a:moveTo>
                  <a:pt x="0" y="0"/>
                </a:moveTo>
                <a:lnTo>
                  <a:pt x="1551885" y="0"/>
                </a:lnTo>
                <a:lnTo>
                  <a:pt x="1551885" y="1551885"/>
                </a:lnTo>
                <a:lnTo>
                  <a:pt x="0" y="1551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0" name="Group 30"/>
          <p:cNvGrpSpPr/>
          <p:nvPr/>
        </p:nvGrpSpPr>
        <p:grpSpPr>
          <a:xfrm>
            <a:off x="1537665" y="7095352"/>
            <a:ext cx="904959" cy="54721"/>
            <a:chOff x="0" y="0"/>
            <a:chExt cx="1243681" cy="75203"/>
          </a:xfrm>
        </p:grpSpPr>
        <p:sp>
          <p:nvSpPr>
            <p:cNvPr id="31" name="Freeform 31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689357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763193" y="7095352"/>
            <a:ext cx="904959" cy="54721"/>
            <a:chOff x="0" y="0"/>
            <a:chExt cx="1243681" cy="75203"/>
          </a:xfrm>
        </p:grpSpPr>
        <p:sp>
          <p:nvSpPr>
            <p:cNvPr id="33" name="Freeform 33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8092485" y="7095352"/>
            <a:ext cx="904959" cy="54721"/>
            <a:chOff x="0" y="0"/>
            <a:chExt cx="1243681" cy="75203"/>
          </a:xfrm>
        </p:grpSpPr>
        <p:sp>
          <p:nvSpPr>
            <p:cNvPr id="35" name="Freeform 35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1422183" y="7067991"/>
            <a:ext cx="904959" cy="54721"/>
            <a:chOff x="0" y="0"/>
            <a:chExt cx="1243681" cy="75203"/>
          </a:xfrm>
        </p:grpSpPr>
        <p:sp>
          <p:nvSpPr>
            <p:cNvPr id="37" name="Freeform 37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F0B249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8" name="Freeform 38"/>
          <p:cNvSpPr/>
          <p:nvPr/>
        </p:nvSpPr>
        <p:spPr>
          <a:xfrm>
            <a:off x="363996" y="7495504"/>
            <a:ext cx="472298" cy="475759"/>
          </a:xfrm>
          <a:custGeom>
            <a:avLst/>
            <a:gdLst/>
            <a:ahLst/>
            <a:cxnLst/>
            <a:rect l="l" t="t" r="r" b="b"/>
            <a:pathLst>
              <a:path w="472298" h="475759">
                <a:moveTo>
                  <a:pt x="0" y="0"/>
                </a:moveTo>
                <a:lnTo>
                  <a:pt x="472299" y="0"/>
                </a:lnTo>
                <a:lnTo>
                  <a:pt x="472299" y="475758"/>
                </a:lnTo>
                <a:lnTo>
                  <a:pt x="0" y="4757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9" name="Freeform 39"/>
          <p:cNvSpPr/>
          <p:nvPr/>
        </p:nvSpPr>
        <p:spPr>
          <a:xfrm>
            <a:off x="3929844" y="7495504"/>
            <a:ext cx="472298" cy="475759"/>
          </a:xfrm>
          <a:custGeom>
            <a:avLst/>
            <a:gdLst/>
            <a:ahLst/>
            <a:cxnLst/>
            <a:rect l="l" t="t" r="r" b="b"/>
            <a:pathLst>
              <a:path w="472298" h="475759">
                <a:moveTo>
                  <a:pt x="0" y="0"/>
                </a:moveTo>
                <a:lnTo>
                  <a:pt x="472298" y="0"/>
                </a:lnTo>
                <a:lnTo>
                  <a:pt x="472298" y="475758"/>
                </a:lnTo>
                <a:lnTo>
                  <a:pt x="0" y="4757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0" name="Freeform 40"/>
          <p:cNvSpPr/>
          <p:nvPr/>
        </p:nvSpPr>
        <p:spPr>
          <a:xfrm>
            <a:off x="7259136" y="7495504"/>
            <a:ext cx="472298" cy="475759"/>
          </a:xfrm>
          <a:custGeom>
            <a:avLst/>
            <a:gdLst/>
            <a:ahLst/>
            <a:cxnLst/>
            <a:rect l="l" t="t" r="r" b="b"/>
            <a:pathLst>
              <a:path w="472298" h="475759">
                <a:moveTo>
                  <a:pt x="0" y="0"/>
                </a:moveTo>
                <a:lnTo>
                  <a:pt x="472299" y="0"/>
                </a:lnTo>
                <a:lnTo>
                  <a:pt x="472299" y="475758"/>
                </a:lnTo>
                <a:lnTo>
                  <a:pt x="0" y="4757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1" name="Freeform 41"/>
          <p:cNvSpPr/>
          <p:nvPr/>
        </p:nvSpPr>
        <p:spPr>
          <a:xfrm>
            <a:off x="10588834" y="7495504"/>
            <a:ext cx="472298" cy="475759"/>
          </a:xfrm>
          <a:custGeom>
            <a:avLst/>
            <a:gdLst/>
            <a:ahLst/>
            <a:cxnLst/>
            <a:rect l="l" t="t" r="r" b="b"/>
            <a:pathLst>
              <a:path w="472298" h="475759">
                <a:moveTo>
                  <a:pt x="0" y="0"/>
                </a:moveTo>
                <a:lnTo>
                  <a:pt x="472299" y="0"/>
                </a:lnTo>
                <a:lnTo>
                  <a:pt x="472299" y="475758"/>
                </a:lnTo>
                <a:lnTo>
                  <a:pt x="0" y="4757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2" name="Freeform 42"/>
          <p:cNvSpPr/>
          <p:nvPr/>
        </p:nvSpPr>
        <p:spPr>
          <a:xfrm>
            <a:off x="393597" y="8475333"/>
            <a:ext cx="413097" cy="467497"/>
          </a:xfrm>
          <a:custGeom>
            <a:avLst/>
            <a:gdLst/>
            <a:ahLst/>
            <a:cxnLst/>
            <a:rect l="l" t="t" r="r" b="b"/>
            <a:pathLst>
              <a:path w="413097" h="467497">
                <a:moveTo>
                  <a:pt x="0" y="0"/>
                </a:moveTo>
                <a:lnTo>
                  <a:pt x="413097" y="0"/>
                </a:lnTo>
                <a:lnTo>
                  <a:pt x="413097" y="467497"/>
                </a:lnTo>
                <a:lnTo>
                  <a:pt x="0" y="4674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3" name="Freeform 43"/>
          <p:cNvSpPr/>
          <p:nvPr/>
        </p:nvSpPr>
        <p:spPr>
          <a:xfrm>
            <a:off x="3959444" y="8475333"/>
            <a:ext cx="413097" cy="467497"/>
          </a:xfrm>
          <a:custGeom>
            <a:avLst/>
            <a:gdLst/>
            <a:ahLst/>
            <a:cxnLst/>
            <a:rect l="l" t="t" r="r" b="b"/>
            <a:pathLst>
              <a:path w="413097" h="467497">
                <a:moveTo>
                  <a:pt x="0" y="0"/>
                </a:moveTo>
                <a:lnTo>
                  <a:pt x="413098" y="0"/>
                </a:lnTo>
                <a:lnTo>
                  <a:pt x="413098" y="467497"/>
                </a:lnTo>
                <a:lnTo>
                  <a:pt x="0" y="4674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4" name="Freeform 44"/>
          <p:cNvSpPr/>
          <p:nvPr/>
        </p:nvSpPr>
        <p:spPr>
          <a:xfrm>
            <a:off x="7288737" y="8475333"/>
            <a:ext cx="413097" cy="467497"/>
          </a:xfrm>
          <a:custGeom>
            <a:avLst/>
            <a:gdLst/>
            <a:ahLst/>
            <a:cxnLst/>
            <a:rect l="l" t="t" r="r" b="b"/>
            <a:pathLst>
              <a:path w="413097" h="467497">
                <a:moveTo>
                  <a:pt x="0" y="0"/>
                </a:moveTo>
                <a:lnTo>
                  <a:pt x="413097" y="0"/>
                </a:lnTo>
                <a:lnTo>
                  <a:pt x="413097" y="467497"/>
                </a:lnTo>
                <a:lnTo>
                  <a:pt x="0" y="4674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5" name="Freeform 45"/>
          <p:cNvSpPr/>
          <p:nvPr/>
        </p:nvSpPr>
        <p:spPr>
          <a:xfrm>
            <a:off x="10616484" y="8475333"/>
            <a:ext cx="413097" cy="467497"/>
          </a:xfrm>
          <a:custGeom>
            <a:avLst/>
            <a:gdLst/>
            <a:ahLst/>
            <a:cxnLst/>
            <a:rect l="l" t="t" r="r" b="b"/>
            <a:pathLst>
              <a:path w="413097" h="467497">
                <a:moveTo>
                  <a:pt x="0" y="0"/>
                </a:moveTo>
                <a:lnTo>
                  <a:pt x="413097" y="0"/>
                </a:lnTo>
                <a:lnTo>
                  <a:pt x="413097" y="467497"/>
                </a:lnTo>
                <a:lnTo>
                  <a:pt x="0" y="4674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6" name="Freeform 46"/>
          <p:cNvSpPr/>
          <p:nvPr/>
        </p:nvSpPr>
        <p:spPr>
          <a:xfrm>
            <a:off x="406313" y="9429142"/>
            <a:ext cx="400381" cy="542388"/>
          </a:xfrm>
          <a:custGeom>
            <a:avLst/>
            <a:gdLst/>
            <a:ahLst/>
            <a:cxnLst/>
            <a:rect l="l" t="t" r="r" b="b"/>
            <a:pathLst>
              <a:path w="400381" h="542388">
                <a:moveTo>
                  <a:pt x="0" y="0"/>
                </a:moveTo>
                <a:lnTo>
                  <a:pt x="400381" y="0"/>
                </a:lnTo>
                <a:lnTo>
                  <a:pt x="400381" y="542388"/>
                </a:lnTo>
                <a:lnTo>
                  <a:pt x="0" y="5423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7" name="Freeform 47"/>
          <p:cNvSpPr/>
          <p:nvPr/>
        </p:nvSpPr>
        <p:spPr>
          <a:xfrm>
            <a:off x="3972160" y="9429142"/>
            <a:ext cx="400381" cy="542388"/>
          </a:xfrm>
          <a:custGeom>
            <a:avLst/>
            <a:gdLst/>
            <a:ahLst/>
            <a:cxnLst/>
            <a:rect l="l" t="t" r="r" b="b"/>
            <a:pathLst>
              <a:path w="400381" h="542388">
                <a:moveTo>
                  <a:pt x="0" y="0"/>
                </a:moveTo>
                <a:lnTo>
                  <a:pt x="400382" y="0"/>
                </a:lnTo>
                <a:lnTo>
                  <a:pt x="400382" y="542388"/>
                </a:lnTo>
                <a:lnTo>
                  <a:pt x="0" y="5423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8" name="Freeform 48"/>
          <p:cNvSpPr/>
          <p:nvPr/>
        </p:nvSpPr>
        <p:spPr>
          <a:xfrm>
            <a:off x="7301453" y="9429142"/>
            <a:ext cx="400381" cy="542388"/>
          </a:xfrm>
          <a:custGeom>
            <a:avLst/>
            <a:gdLst/>
            <a:ahLst/>
            <a:cxnLst/>
            <a:rect l="l" t="t" r="r" b="b"/>
            <a:pathLst>
              <a:path w="400381" h="542388">
                <a:moveTo>
                  <a:pt x="0" y="0"/>
                </a:moveTo>
                <a:lnTo>
                  <a:pt x="400381" y="0"/>
                </a:lnTo>
                <a:lnTo>
                  <a:pt x="400381" y="542388"/>
                </a:lnTo>
                <a:lnTo>
                  <a:pt x="0" y="5423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9" name="Freeform 49"/>
          <p:cNvSpPr/>
          <p:nvPr/>
        </p:nvSpPr>
        <p:spPr>
          <a:xfrm>
            <a:off x="10629200" y="9429142"/>
            <a:ext cx="400381" cy="542388"/>
          </a:xfrm>
          <a:custGeom>
            <a:avLst/>
            <a:gdLst/>
            <a:ahLst/>
            <a:cxnLst/>
            <a:rect l="l" t="t" r="r" b="b"/>
            <a:pathLst>
              <a:path w="400381" h="542388">
                <a:moveTo>
                  <a:pt x="0" y="0"/>
                </a:moveTo>
                <a:lnTo>
                  <a:pt x="400381" y="0"/>
                </a:lnTo>
                <a:lnTo>
                  <a:pt x="400381" y="542388"/>
                </a:lnTo>
                <a:lnTo>
                  <a:pt x="0" y="5423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0" name="Group 50"/>
          <p:cNvGrpSpPr/>
          <p:nvPr/>
        </p:nvGrpSpPr>
        <p:grpSpPr>
          <a:xfrm>
            <a:off x="14255191" y="2501407"/>
            <a:ext cx="4647986" cy="4698822"/>
            <a:chOff x="0" y="0"/>
            <a:chExt cx="1224161" cy="123755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224161" cy="1237550"/>
            </a:xfrm>
            <a:custGeom>
              <a:avLst/>
              <a:gdLst/>
              <a:ahLst/>
              <a:cxnLst/>
              <a:rect l="l" t="t" r="r" b="b"/>
              <a:pathLst>
                <a:path w="1224161" h="1237550">
                  <a:moveTo>
                    <a:pt x="84948" y="0"/>
                  </a:moveTo>
                  <a:lnTo>
                    <a:pt x="1139213" y="0"/>
                  </a:lnTo>
                  <a:cubicBezTo>
                    <a:pt x="1186128" y="0"/>
                    <a:pt x="1224161" y="38033"/>
                    <a:pt x="1224161" y="84948"/>
                  </a:cubicBezTo>
                  <a:lnTo>
                    <a:pt x="1224161" y="1152602"/>
                  </a:lnTo>
                  <a:cubicBezTo>
                    <a:pt x="1224161" y="1199517"/>
                    <a:pt x="1186128" y="1237550"/>
                    <a:pt x="1139213" y="1237550"/>
                  </a:cubicBezTo>
                  <a:lnTo>
                    <a:pt x="84948" y="1237550"/>
                  </a:lnTo>
                  <a:cubicBezTo>
                    <a:pt x="38033" y="1237550"/>
                    <a:pt x="0" y="1199517"/>
                    <a:pt x="0" y="1152602"/>
                  </a:cubicBezTo>
                  <a:lnTo>
                    <a:pt x="0" y="84948"/>
                  </a:lnTo>
                  <a:cubicBezTo>
                    <a:pt x="0" y="38033"/>
                    <a:pt x="38033" y="0"/>
                    <a:pt x="84948" y="0"/>
                  </a:cubicBezTo>
                  <a:close/>
                </a:path>
              </a:pathLst>
            </a:custGeom>
            <a:solidFill>
              <a:srgbClr val="0068B0">
                <a:alpha val="12941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19050"/>
              <a:ext cx="1224161" cy="121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sp>
        <p:nvSpPr>
          <p:cNvPr id="53" name="Freeform 53"/>
          <p:cNvSpPr/>
          <p:nvPr/>
        </p:nvSpPr>
        <p:spPr>
          <a:xfrm>
            <a:off x="14780515" y="3163914"/>
            <a:ext cx="665066" cy="704791"/>
          </a:xfrm>
          <a:custGeom>
            <a:avLst/>
            <a:gdLst/>
            <a:ahLst/>
            <a:cxnLst/>
            <a:rect l="l" t="t" r="r" b="b"/>
            <a:pathLst>
              <a:path w="665066" h="704791">
                <a:moveTo>
                  <a:pt x="0" y="0"/>
                </a:moveTo>
                <a:lnTo>
                  <a:pt x="665066" y="0"/>
                </a:lnTo>
                <a:lnTo>
                  <a:pt x="665066" y="704791"/>
                </a:lnTo>
                <a:lnTo>
                  <a:pt x="0" y="7047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4" name="Group 54"/>
          <p:cNvGrpSpPr/>
          <p:nvPr/>
        </p:nvGrpSpPr>
        <p:grpSpPr>
          <a:xfrm>
            <a:off x="14532130" y="2901859"/>
            <a:ext cx="1161836" cy="1161836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72BC">
                <a:alpha val="22745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sp>
        <p:nvSpPr>
          <p:cNvPr id="57" name="AutoShape 57"/>
          <p:cNvSpPr/>
          <p:nvPr/>
        </p:nvSpPr>
        <p:spPr>
          <a:xfrm>
            <a:off x="15263005" y="4912433"/>
            <a:ext cx="2632358" cy="0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58" name="Group 58"/>
          <p:cNvGrpSpPr/>
          <p:nvPr/>
        </p:nvGrpSpPr>
        <p:grpSpPr>
          <a:xfrm>
            <a:off x="14532130" y="5593471"/>
            <a:ext cx="1161836" cy="1161836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72BC">
                <a:alpha val="22745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sp>
        <p:nvSpPr>
          <p:cNvPr id="61" name="Freeform 61"/>
          <p:cNvSpPr/>
          <p:nvPr/>
        </p:nvSpPr>
        <p:spPr>
          <a:xfrm>
            <a:off x="14780515" y="5837750"/>
            <a:ext cx="704850" cy="704850"/>
          </a:xfrm>
          <a:custGeom>
            <a:avLst/>
            <a:gdLst/>
            <a:ahLst/>
            <a:cxnLst/>
            <a:rect l="l" t="t" r="r" b="b"/>
            <a:pathLst>
              <a:path w="704850" h="704850">
                <a:moveTo>
                  <a:pt x="0" y="0"/>
                </a:moveTo>
                <a:lnTo>
                  <a:pt x="704850" y="0"/>
                </a:lnTo>
                <a:lnTo>
                  <a:pt x="704850" y="704850"/>
                </a:lnTo>
                <a:lnTo>
                  <a:pt x="0" y="7048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2" name="TextBox 62"/>
          <p:cNvSpPr txBox="1"/>
          <p:nvPr/>
        </p:nvSpPr>
        <p:spPr>
          <a:xfrm>
            <a:off x="785991" y="2253220"/>
            <a:ext cx="12701409" cy="308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6"/>
              </a:lnSpc>
              <a:spcBef>
                <a:spcPct val="0"/>
              </a:spcBef>
            </a:pPr>
            <a:r>
              <a:rPr lang="en-US" sz="2200" i="1" dirty="0">
                <a:solidFill>
                  <a:srgbClr val="000000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A journey designed to take Maltese start-ups and scale-ups from strategy to international growth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264393" y="2718870"/>
            <a:ext cx="117181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689357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0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538105" y="2718870"/>
            <a:ext cx="1355130" cy="3483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 dirty="0">
                <a:solidFill>
                  <a:srgbClr val="4072BC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1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7844803" y="2708882"/>
            <a:ext cx="1338785" cy="3483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 dirty="0">
                <a:solidFill>
                  <a:srgbClr val="E56A64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2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1264036" y="2718870"/>
            <a:ext cx="1149906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F0B249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3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060965" y="5866325"/>
            <a:ext cx="1787009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Application </a:t>
            </a:r>
          </a:p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Period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871769" y="5866325"/>
            <a:ext cx="2616458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Market Entry Strategy &amp; Readiness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7201061" y="5866325"/>
            <a:ext cx="2616458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Market Tapping &amp; Commercial Execution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0423610" y="5866325"/>
            <a:ext cx="292670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International Exposure &amp; Investors Scouting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647431" y="7500592"/>
            <a:ext cx="1451610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August -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October 2026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037867" y="8476291"/>
            <a:ext cx="1833205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Open to all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eligible applicants 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37867" y="9467545"/>
            <a:ext cx="1747242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Indication of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preferred market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127996" y="7514554"/>
            <a:ext cx="1413272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14 May 2026 -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15 July 2026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4647431" y="8476291"/>
            <a:ext cx="1944529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 12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applicants selected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647431" y="9456223"/>
            <a:ext cx="1637109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Confirmation of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target country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7979085" y="7514554"/>
            <a:ext cx="1656517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October -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December 2026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7979085" y="8458198"/>
            <a:ext cx="2107049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 6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participants selected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7979085" y="9486898"/>
            <a:ext cx="1282065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Initial Market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 Access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1308783" y="7500592"/>
            <a:ext cx="1035606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January -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April 2027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11264036" y="8458198"/>
            <a:ext cx="2107049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 4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participants selected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1264036" y="9486898"/>
            <a:ext cx="3709264" cy="48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4"/>
              </a:lnSpc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Establishing and </a:t>
            </a:r>
          </a:p>
          <a:p>
            <a:pPr algn="l">
              <a:lnSpc>
                <a:spcPts val="1944"/>
              </a:lnSpc>
              <a:spcBef>
                <a:spcPct val="0"/>
              </a:spcBef>
            </a:pPr>
            <a:r>
              <a:rPr lang="en-US" sz="1800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deepening market access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5950188" y="2595045"/>
            <a:ext cx="2104716" cy="1752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70"/>
              </a:lnSpc>
            </a:pPr>
            <a:r>
              <a:rPr lang="en-US" sz="2100" b="1">
                <a:solidFill>
                  <a:srgbClr val="00518A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From up to 12 participants to the top 4 high-performers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5950188" y="5250464"/>
            <a:ext cx="2104716" cy="1752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70"/>
              </a:lnSpc>
            </a:pPr>
            <a:r>
              <a:rPr lang="en-US" sz="2100" b="1">
                <a:solidFill>
                  <a:srgbClr val="00518A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Tailored support, expert mentorship &amp; global insights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1752" y="721753"/>
            <a:ext cx="13864980" cy="1480452"/>
            <a:chOff x="0" y="0"/>
            <a:chExt cx="18486640" cy="19739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486641" cy="1973936"/>
            </a:xfrm>
            <a:custGeom>
              <a:avLst/>
              <a:gdLst/>
              <a:ahLst/>
              <a:cxnLst/>
              <a:rect l="l" t="t" r="r" b="b"/>
              <a:pathLst>
                <a:path w="18486641" h="1973936">
                  <a:moveTo>
                    <a:pt x="0" y="0"/>
                  </a:moveTo>
                  <a:lnTo>
                    <a:pt x="18486641" y="0"/>
                  </a:lnTo>
                  <a:lnTo>
                    <a:pt x="18486641" y="1973936"/>
                  </a:lnTo>
                  <a:lnTo>
                    <a:pt x="0" y="197393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7625"/>
              <a:ext cx="18486640" cy="19263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5830"/>
                </a:lnSpc>
              </a:pPr>
              <a:r>
                <a:rPr lang="en-US" sz="5300" b="1" spc="169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3.  Funding Overview</a:t>
              </a:r>
            </a:p>
          </p:txBody>
        </p:sp>
      </p:grpSp>
      <p:sp>
        <p:nvSpPr>
          <p:cNvPr id="5" name="Freeform 5" descr="A logo on a black background  Description automatically generated"/>
          <p:cNvSpPr/>
          <p:nvPr/>
        </p:nvSpPr>
        <p:spPr>
          <a:xfrm>
            <a:off x="14665547" y="176451"/>
            <a:ext cx="3255940" cy="1360204"/>
          </a:xfrm>
          <a:custGeom>
            <a:avLst/>
            <a:gdLst/>
            <a:ahLst/>
            <a:cxnLst/>
            <a:rect l="l" t="t" r="r" b="b"/>
            <a:pathLst>
              <a:path w="3255940" h="1360204">
                <a:moveTo>
                  <a:pt x="0" y="0"/>
                </a:moveTo>
                <a:lnTo>
                  <a:pt x="3255940" y="0"/>
                </a:lnTo>
                <a:lnTo>
                  <a:pt x="3255940" y="1360204"/>
                </a:lnTo>
                <a:lnTo>
                  <a:pt x="0" y="13602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7612" t="-115056" r="-52510" b="-9007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681752" y="1616705"/>
            <a:ext cx="3816482" cy="129375"/>
            <a:chOff x="0" y="0"/>
            <a:chExt cx="5244973" cy="177800"/>
          </a:xfrm>
        </p:grpSpPr>
        <p:sp>
          <p:nvSpPr>
            <p:cNvPr id="7" name="Freeform 7"/>
            <p:cNvSpPr/>
            <p:nvPr/>
          </p:nvSpPr>
          <p:spPr>
            <a:xfrm>
              <a:off x="28957" y="0"/>
              <a:ext cx="5187039" cy="177800"/>
            </a:xfrm>
            <a:custGeom>
              <a:avLst/>
              <a:gdLst/>
              <a:ahLst/>
              <a:cxnLst/>
              <a:rect l="l" t="t" r="r" b="b"/>
              <a:pathLst>
                <a:path w="5187039" h="177800">
                  <a:moveTo>
                    <a:pt x="5187039" y="177800"/>
                  </a:moveTo>
                  <a:lnTo>
                    <a:pt x="0" y="177800"/>
                  </a:lnTo>
                  <a:lnTo>
                    <a:pt x="0" y="0"/>
                  </a:lnTo>
                  <a:lnTo>
                    <a:pt x="5187039" y="0"/>
                  </a:lnTo>
                  <a:close/>
                </a:path>
              </a:pathLst>
            </a:custGeom>
            <a:solidFill>
              <a:srgbClr val="EE3A3D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12290" y="2211730"/>
            <a:ext cx="5727362" cy="6523160"/>
            <a:chOff x="0" y="0"/>
            <a:chExt cx="1508441" cy="171803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08441" cy="1718034"/>
            </a:xfrm>
            <a:custGeom>
              <a:avLst/>
              <a:gdLst/>
              <a:ahLst/>
              <a:cxnLst/>
              <a:rect l="l" t="t" r="r" b="b"/>
              <a:pathLst>
                <a:path w="1508441" h="1718034">
                  <a:moveTo>
                    <a:pt x="68939" y="0"/>
                  </a:moveTo>
                  <a:lnTo>
                    <a:pt x="1439502" y="0"/>
                  </a:lnTo>
                  <a:cubicBezTo>
                    <a:pt x="1477576" y="0"/>
                    <a:pt x="1508441" y="30865"/>
                    <a:pt x="1508441" y="68939"/>
                  </a:cubicBezTo>
                  <a:lnTo>
                    <a:pt x="1508441" y="1649095"/>
                  </a:lnTo>
                  <a:cubicBezTo>
                    <a:pt x="1508441" y="1687169"/>
                    <a:pt x="1477576" y="1718034"/>
                    <a:pt x="1439502" y="1718034"/>
                  </a:cubicBezTo>
                  <a:lnTo>
                    <a:pt x="68939" y="1718034"/>
                  </a:lnTo>
                  <a:cubicBezTo>
                    <a:pt x="30865" y="1718034"/>
                    <a:pt x="0" y="1687169"/>
                    <a:pt x="0" y="1649095"/>
                  </a:cubicBezTo>
                  <a:lnTo>
                    <a:pt x="0" y="68939"/>
                  </a:lnTo>
                  <a:cubicBezTo>
                    <a:pt x="0" y="30865"/>
                    <a:pt x="30865" y="0"/>
                    <a:pt x="68939" y="0"/>
                  </a:cubicBezTo>
                  <a:close/>
                </a:path>
              </a:pathLst>
            </a:custGeom>
            <a:solidFill>
              <a:srgbClr val="0068B0">
                <a:alpha val="18824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9050"/>
              <a:ext cx="1508441" cy="16989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3374593" y="2952975"/>
            <a:ext cx="1602756" cy="1538646"/>
          </a:xfrm>
          <a:custGeom>
            <a:avLst/>
            <a:gdLst/>
            <a:ahLst/>
            <a:cxnLst/>
            <a:rect l="l" t="t" r="r" b="b"/>
            <a:pathLst>
              <a:path w="1602756" h="1538646">
                <a:moveTo>
                  <a:pt x="0" y="0"/>
                </a:moveTo>
                <a:lnTo>
                  <a:pt x="1602757" y="0"/>
                </a:lnTo>
                <a:lnTo>
                  <a:pt x="1602757" y="1538646"/>
                </a:lnTo>
                <a:lnTo>
                  <a:pt x="0" y="15386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2" name="Group 12"/>
          <p:cNvGrpSpPr/>
          <p:nvPr/>
        </p:nvGrpSpPr>
        <p:grpSpPr>
          <a:xfrm>
            <a:off x="8386715" y="2637204"/>
            <a:ext cx="4529240" cy="5012592"/>
            <a:chOff x="0" y="0"/>
            <a:chExt cx="1192886" cy="132018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92886" cy="1320189"/>
            </a:xfrm>
            <a:custGeom>
              <a:avLst/>
              <a:gdLst/>
              <a:ahLst/>
              <a:cxnLst/>
              <a:rect l="l" t="t" r="r" b="b"/>
              <a:pathLst>
                <a:path w="1192886" h="1320189">
                  <a:moveTo>
                    <a:pt x="87175" y="0"/>
                  </a:moveTo>
                  <a:lnTo>
                    <a:pt x="1105711" y="0"/>
                  </a:lnTo>
                  <a:cubicBezTo>
                    <a:pt x="1128831" y="0"/>
                    <a:pt x="1151005" y="9185"/>
                    <a:pt x="1167353" y="25533"/>
                  </a:cubicBezTo>
                  <a:cubicBezTo>
                    <a:pt x="1183702" y="41882"/>
                    <a:pt x="1192886" y="64055"/>
                    <a:pt x="1192886" y="87175"/>
                  </a:cubicBezTo>
                  <a:lnTo>
                    <a:pt x="1192886" y="1233013"/>
                  </a:lnTo>
                  <a:cubicBezTo>
                    <a:pt x="1192886" y="1281159"/>
                    <a:pt x="1153857" y="1320189"/>
                    <a:pt x="1105711" y="1320189"/>
                  </a:cubicBezTo>
                  <a:lnTo>
                    <a:pt x="87175" y="1320189"/>
                  </a:lnTo>
                  <a:cubicBezTo>
                    <a:pt x="39030" y="1320189"/>
                    <a:pt x="0" y="1281159"/>
                    <a:pt x="0" y="1233013"/>
                  </a:cubicBezTo>
                  <a:lnTo>
                    <a:pt x="0" y="87175"/>
                  </a:lnTo>
                  <a:cubicBezTo>
                    <a:pt x="0" y="39030"/>
                    <a:pt x="39030" y="0"/>
                    <a:pt x="87175" y="0"/>
                  </a:cubicBezTo>
                  <a:close/>
                </a:path>
              </a:pathLst>
            </a:custGeom>
            <a:solidFill>
              <a:srgbClr val="EF3A3D">
                <a:alpha val="76863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192886" cy="13011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386715" y="3722298"/>
            <a:ext cx="4529240" cy="5012592"/>
            <a:chOff x="0" y="0"/>
            <a:chExt cx="1192886" cy="132018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92886" cy="1320189"/>
            </a:xfrm>
            <a:custGeom>
              <a:avLst/>
              <a:gdLst/>
              <a:ahLst/>
              <a:cxnLst/>
              <a:rect l="l" t="t" r="r" b="b"/>
              <a:pathLst>
                <a:path w="1192886" h="1320189">
                  <a:moveTo>
                    <a:pt x="87175" y="0"/>
                  </a:moveTo>
                  <a:lnTo>
                    <a:pt x="1105711" y="0"/>
                  </a:lnTo>
                  <a:cubicBezTo>
                    <a:pt x="1128831" y="0"/>
                    <a:pt x="1151005" y="9185"/>
                    <a:pt x="1167353" y="25533"/>
                  </a:cubicBezTo>
                  <a:cubicBezTo>
                    <a:pt x="1183702" y="41882"/>
                    <a:pt x="1192886" y="64055"/>
                    <a:pt x="1192886" y="87175"/>
                  </a:cubicBezTo>
                  <a:lnTo>
                    <a:pt x="1192886" y="1233013"/>
                  </a:lnTo>
                  <a:cubicBezTo>
                    <a:pt x="1192886" y="1281159"/>
                    <a:pt x="1153857" y="1320189"/>
                    <a:pt x="1105711" y="1320189"/>
                  </a:cubicBezTo>
                  <a:lnTo>
                    <a:pt x="87175" y="1320189"/>
                  </a:lnTo>
                  <a:cubicBezTo>
                    <a:pt x="39030" y="1320189"/>
                    <a:pt x="0" y="1281159"/>
                    <a:pt x="0" y="1233013"/>
                  </a:cubicBezTo>
                  <a:lnTo>
                    <a:pt x="0" y="87175"/>
                  </a:lnTo>
                  <a:cubicBezTo>
                    <a:pt x="0" y="39030"/>
                    <a:pt x="39030" y="0"/>
                    <a:pt x="87175" y="0"/>
                  </a:cubicBezTo>
                  <a:close/>
                </a:path>
              </a:pathLst>
            </a:custGeom>
            <a:solidFill>
              <a:srgbClr val="CEE3F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9050"/>
              <a:ext cx="1192886" cy="13011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392247" y="2637204"/>
            <a:ext cx="4529240" cy="5012592"/>
            <a:chOff x="0" y="0"/>
            <a:chExt cx="1192886" cy="132018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92886" cy="1320189"/>
            </a:xfrm>
            <a:custGeom>
              <a:avLst/>
              <a:gdLst/>
              <a:ahLst/>
              <a:cxnLst/>
              <a:rect l="l" t="t" r="r" b="b"/>
              <a:pathLst>
                <a:path w="1192886" h="1320189">
                  <a:moveTo>
                    <a:pt x="87175" y="0"/>
                  </a:moveTo>
                  <a:lnTo>
                    <a:pt x="1105711" y="0"/>
                  </a:lnTo>
                  <a:cubicBezTo>
                    <a:pt x="1128831" y="0"/>
                    <a:pt x="1151005" y="9185"/>
                    <a:pt x="1167353" y="25533"/>
                  </a:cubicBezTo>
                  <a:cubicBezTo>
                    <a:pt x="1183702" y="41882"/>
                    <a:pt x="1192886" y="64055"/>
                    <a:pt x="1192886" y="87175"/>
                  </a:cubicBezTo>
                  <a:lnTo>
                    <a:pt x="1192886" y="1233013"/>
                  </a:lnTo>
                  <a:cubicBezTo>
                    <a:pt x="1192886" y="1281159"/>
                    <a:pt x="1153857" y="1320189"/>
                    <a:pt x="1105711" y="1320189"/>
                  </a:cubicBezTo>
                  <a:lnTo>
                    <a:pt x="87175" y="1320189"/>
                  </a:lnTo>
                  <a:cubicBezTo>
                    <a:pt x="39030" y="1320189"/>
                    <a:pt x="0" y="1281159"/>
                    <a:pt x="0" y="1233013"/>
                  </a:cubicBezTo>
                  <a:lnTo>
                    <a:pt x="0" y="87175"/>
                  </a:lnTo>
                  <a:cubicBezTo>
                    <a:pt x="0" y="39030"/>
                    <a:pt x="39030" y="0"/>
                    <a:pt x="87175" y="0"/>
                  </a:cubicBezTo>
                  <a:close/>
                </a:path>
              </a:pathLst>
            </a:custGeom>
            <a:solidFill>
              <a:srgbClr val="FAAA1D">
                <a:alpha val="76863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9050"/>
              <a:ext cx="1192886" cy="13011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392247" y="3722298"/>
            <a:ext cx="4529240" cy="5012592"/>
            <a:chOff x="0" y="0"/>
            <a:chExt cx="1192886" cy="132018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92886" cy="1320189"/>
            </a:xfrm>
            <a:custGeom>
              <a:avLst/>
              <a:gdLst/>
              <a:ahLst/>
              <a:cxnLst/>
              <a:rect l="l" t="t" r="r" b="b"/>
              <a:pathLst>
                <a:path w="1192886" h="1320189">
                  <a:moveTo>
                    <a:pt x="87175" y="0"/>
                  </a:moveTo>
                  <a:lnTo>
                    <a:pt x="1105711" y="0"/>
                  </a:lnTo>
                  <a:cubicBezTo>
                    <a:pt x="1128831" y="0"/>
                    <a:pt x="1151005" y="9185"/>
                    <a:pt x="1167353" y="25533"/>
                  </a:cubicBezTo>
                  <a:cubicBezTo>
                    <a:pt x="1183702" y="41882"/>
                    <a:pt x="1192886" y="64055"/>
                    <a:pt x="1192886" y="87175"/>
                  </a:cubicBezTo>
                  <a:lnTo>
                    <a:pt x="1192886" y="1233013"/>
                  </a:lnTo>
                  <a:cubicBezTo>
                    <a:pt x="1192886" y="1281159"/>
                    <a:pt x="1153857" y="1320189"/>
                    <a:pt x="1105711" y="1320189"/>
                  </a:cubicBezTo>
                  <a:lnTo>
                    <a:pt x="87175" y="1320189"/>
                  </a:lnTo>
                  <a:cubicBezTo>
                    <a:pt x="39030" y="1320189"/>
                    <a:pt x="0" y="1281159"/>
                    <a:pt x="0" y="1233013"/>
                  </a:cubicBezTo>
                  <a:lnTo>
                    <a:pt x="0" y="87175"/>
                  </a:lnTo>
                  <a:cubicBezTo>
                    <a:pt x="0" y="39030"/>
                    <a:pt x="39030" y="0"/>
                    <a:pt x="87175" y="0"/>
                  </a:cubicBezTo>
                  <a:close/>
                </a:path>
              </a:pathLst>
            </a:custGeom>
            <a:solidFill>
              <a:srgbClr val="CEE3F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9050"/>
              <a:ext cx="1192886" cy="13011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3374593" y="9181517"/>
            <a:ext cx="13044181" cy="991183"/>
            <a:chOff x="0" y="0"/>
            <a:chExt cx="3435504" cy="26105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435504" cy="261052"/>
            </a:xfrm>
            <a:custGeom>
              <a:avLst/>
              <a:gdLst/>
              <a:ahLst/>
              <a:cxnLst/>
              <a:rect l="l" t="t" r="r" b="b"/>
              <a:pathLst>
                <a:path w="3435504" h="261052">
                  <a:moveTo>
                    <a:pt x="17212" y="0"/>
                  </a:moveTo>
                  <a:lnTo>
                    <a:pt x="3418292" y="0"/>
                  </a:lnTo>
                  <a:cubicBezTo>
                    <a:pt x="3422857" y="0"/>
                    <a:pt x="3427235" y="1813"/>
                    <a:pt x="3430463" y="5041"/>
                  </a:cubicBezTo>
                  <a:cubicBezTo>
                    <a:pt x="3433691" y="8269"/>
                    <a:pt x="3435504" y="12647"/>
                    <a:pt x="3435504" y="17212"/>
                  </a:cubicBezTo>
                  <a:lnTo>
                    <a:pt x="3435504" y="243840"/>
                  </a:lnTo>
                  <a:cubicBezTo>
                    <a:pt x="3435504" y="253346"/>
                    <a:pt x="3427798" y="261052"/>
                    <a:pt x="3418292" y="261052"/>
                  </a:cubicBezTo>
                  <a:lnTo>
                    <a:pt x="17212" y="261052"/>
                  </a:lnTo>
                  <a:cubicBezTo>
                    <a:pt x="7706" y="261052"/>
                    <a:pt x="0" y="253346"/>
                    <a:pt x="0" y="243840"/>
                  </a:cubicBezTo>
                  <a:lnTo>
                    <a:pt x="0" y="17212"/>
                  </a:lnTo>
                  <a:cubicBezTo>
                    <a:pt x="0" y="7706"/>
                    <a:pt x="7706" y="0"/>
                    <a:pt x="17212" y="0"/>
                  </a:cubicBezTo>
                  <a:close/>
                </a:path>
              </a:pathLst>
            </a:custGeom>
            <a:solidFill>
              <a:srgbClr val="02263E">
                <a:alpha val="12941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19050"/>
              <a:ext cx="3435504" cy="242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sp>
        <p:nvSpPr>
          <p:cNvPr id="27" name="Freeform 27"/>
          <p:cNvSpPr/>
          <p:nvPr/>
        </p:nvSpPr>
        <p:spPr>
          <a:xfrm>
            <a:off x="3752335" y="9258238"/>
            <a:ext cx="847274" cy="837742"/>
          </a:xfrm>
          <a:custGeom>
            <a:avLst/>
            <a:gdLst/>
            <a:ahLst/>
            <a:cxnLst/>
            <a:rect l="l" t="t" r="r" b="b"/>
            <a:pathLst>
              <a:path w="847274" h="837742">
                <a:moveTo>
                  <a:pt x="0" y="0"/>
                </a:moveTo>
                <a:lnTo>
                  <a:pt x="847273" y="0"/>
                </a:lnTo>
                <a:lnTo>
                  <a:pt x="847273" y="837742"/>
                </a:lnTo>
                <a:lnTo>
                  <a:pt x="0" y="83774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AutoShape 28"/>
          <p:cNvSpPr/>
          <p:nvPr/>
        </p:nvSpPr>
        <p:spPr>
          <a:xfrm>
            <a:off x="9335156" y="6650355"/>
            <a:ext cx="2632358" cy="0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9" name="AutoShape 29"/>
          <p:cNvSpPr/>
          <p:nvPr/>
        </p:nvSpPr>
        <p:spPr>
          <a:xfrm>
            <a:off x="14340688" y="6645592"/>
            <a:ext cx="2632358" cy="0"/>
          </a:xfrm>
          <a:prstGeom prst="line">
            <a:avLst/>
          </a:prstGeom>
          <a:ln w="9525" cap="flat">
            <a:solidFill>
              <a:srgbClr val="25343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30" name="Freeform 30"/>
          <p:cNvSpPr/>
          <p:nvPr/>
        </p:nvSpPr>
        <p:spPr>
          <a:xfrm>
            <a:off x="10644625" y="7722541"/>
            <a:ext cx="857350" cy="716959"/>
          </a:xfrm>
          <a:custGeom>
            <a:avLst/>
            <a:gdLst/>
            <a:ahLst/>
            <a:cxnLst/>
            <a:rect l="l" t="t" r="r" b="b"/>
            <a:pathLst>
              <a:path w="857350" h="716959">
                <a:moveTo>
                  <a:pt x="0" y="0"/>
                </a:moveTo>
                <a:lnTo>
                  <a:pt x="857350" y="0"/>
                </a:lnTo>
                <a:lnTo>
                  <a:pt x="857350" y="716959"/>
                </a:lnTo>
                <a:lnTo>
                  <a:pt x="0" y="71695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TextBox 31"/>
          <p:cNvSpPr txBox="1"/>
          <p:nvPr/>
        </p:nvSpPr>
        <p:spPr>
          <a:xfrm>
            <a:off x="8646974" y="4529721"/>
            <a:ext cx="4008722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  <a:spcBef>
                <a:spcPct val="0"/>
              </a:spcBef>
            </a:pPr>
            <a:r>
              <a:rPr lang="en-US" sz="30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8530490" y="4917758"/>
            <a:ext cx="4241691" cy="897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11"/>
              </a:lnSpc>
              <a:spcBef>
                <a:spcPct val="0"/>
              </a:spcBef>
            </a:pPr>
            <a:r>
              <a:rPr lang="en-US" sz="6399" b="1">
                <a:solidFill>
                  <a:srgbClr val="07145D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€50,000</a:t>
            </a:r>
          </a:p>
        </p:txBody>
      </p:sp>
      <p:sp>
        <p:nvSpPr>
          <p:cNvPr id="33" name="Freeform 33"/>
          <p:cNvSpPr/>
          <p:nvPr/>
        </p:nvSpPr>
        <p:spPr>
          <a:xfrm>
            <a:off x="15659986" y="7712383"/>
            <a:ext cx="633531" cy="716959"/>
          </a:xfrm>
          <a:custGeom>
            <a:avLst/>
            <a:gdLst/>
            <a:ahLst/>
            <a:cxnLst/>
            <a:rect l="l" t="t" r="r" b="b"/>
            <a:pathLst>
              <a:path w="633531" h="716959">
                <a:moveTo>
                  <a:pt x="0" y="0"/>
                </a:moveTo>
                <a:lnTo>
                  <a:pt x="633531" y="0"/>
                </a:lnTo>
                <a:lnTo>
                  <a:pt x="633531" y="716960"/>
                </a:lnTo>
                <a:lnTo>
                  <a:pt x="0" y="71696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4" name="TextBox 34"/>
          <p:cNvSpPr txBox="1"/>
          <p:nvPr/>
        </p:nvSpPr>
        <p:spPr>
          <a:xfrm>
            <a:off x="2171610" y="4889183"/>
            <a:ext cx="4008722" cy="556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19"/>
              </a:lnSpc>
              <a:spcBef>
                <a:spcPct val="0"/>
              </a:spcBef>
            </a:pPr>
            <a:r>
              <a:rPr lang="en-US" sz="3999" b="1">
                <a:solidFill>
                  <a:srgbClr val="07145D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TOTAL GRANT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938642" y="6740842"/>
            <a:ext cx="4241691" cy="1047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99"/>
              </a:lnSpc>
              <a:spcBef>
                <a:spcPct val="0"/>
              </a:spcBef>
            </a:pPr>
            <a:r>
              <a:rPr lang="en-US" sz="7499" b="1">
                <a:solidFill>
                  <a:srgbClr val="07145D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€90,000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171610" y="6236017"/>
            <a:ext cx="4008722" cy="556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19"/>
              </a:lnSpc>
              <a:spcBef>
                <a:spcPct val="0"/>
              </a:spcBef>
            </a:pPr>
            <a:r>
              <a:rPr lang="en-US" sz="3999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530490" y="2897161"/>
            <a:ext cx="4241691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2 Grant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3536022" y="2897161"/>
            <a:ext cx="4241691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Stage 3 Grant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3652506" y="4529721"/>
            <a:ext cx="4008722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  <a:spcBef>
                <a:spcPct val="0"/>
              </a:spcBef>
            </a:pPr>
            <a:r>
              <a:rPr lang="en-US" sz="30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up to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3536022" y="4917758"/>
            <a:ext cx="4241691" cy="897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11"/>
              </a:lnSpc>
              <a:spcBef>
                <a:spcPct val="0"/>
              </a:spcBef>
            </a:pPr>
            <a:r>
              <a:rPr lang="en-US" sz="6399" b="1">
                <a:solidFill>
                  <a:srgbClr val="07145D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€40,000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779146" y="9519946"/>
            <a:ext cx="1126713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Fully funded through a collaboration between the EIT and Xjenza Malta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8646974" y="5853492"/>
            <a:ext cx="4008722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  <a:spcBef>
                <a:spcPct val="0"/>
              </a:spcBef>
            </a:pPr>
            <a:r>
              <a:rPr lang="en-US" sz="30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per entity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652506" y="5853492"/>
            <a:ext cx="4008722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  <a:spcBef>
                <a:spcPct val="0"/>
              </a:spcBef>
            </a:pPr>
            <a:r>
              <a:rPr lang="en-US" sz="30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per entity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646974" y="7232601"/>
            <a:ext cx="4008722" cy="322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2"/>
              </a:lnSpc>
              <a:spcBef>
                <a:spcPct val="0"/>
              </a:spcBef>
            </a:pPr>
            <a:r>
              <a:rPr lang="en-US" sz="24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For up to 6 participants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652506" y="7232601"/>
            <a:ext cx="4008722" cy="322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2"/>
              </a:lnSpc>
              <a:spcBef>
                <a:spcPct val="0"/>
              </a:spcBef>
            </a:pPr>
            <a:r>
              <a:rPr lang="en-US" sz="2400">
                <a:solidFill>
                  <a:srgbClr val="07145D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For up to 4 participants</a:t>
            </a:r>
          </a:p>
        </p:txBody>
      </p:sp>
      <p:sp>
        <p:nvSpPr>
          <p:cNvPr id="46" name="Freeform 46"/>
          <p:cNvSpPr/>
          <p:nvPr/>
        </p:nvSpPr>
        <p:spPr>
          <a:xfrm>
            <a:off x="9787274" y="7714765"/>
            <a:ext cx="857350" cy="716959"/>
          </a:xfrm>
          <a:custGeom>
            <a:avLst/>
            <a:gdLst/>
            <a:ahLst/>
            <a:cxnLst/>
            <a:rect l="l" t="t" r="r" b="b"/>
            <a:pathLst>
              <a:path w="857350" h="716959">
                <a:moveTo>
                  <a:pt x="0" y="0"/>
                </a:moveTo>
                <a:lnTo>
                  <a:pt x="857351" y="0"/>
                </a:lnTo>
                <a:lnTo>
                  <a:pt x="857351" y="716959"/>
                </a:lnTo>
                <a:lnTo>
                  <a:pt x="0" y="71695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7" name="Freeform 47"/>
          <p:cNvSpPr/>
          <p:nvPr/>
        </p:nvSpPr>
        <p:spPr>
          <a:xfrm flipH="1">
            <a:off x="15023335" y="7722541"/>
            <a:ext cx="633531" cy="716959"/>
          </a:xfrm>
          <a:custGeom>
            <a:avLst/>
            <a:gdLst/>
            <a:ahLst/>
            <a:cxnLst/>
            <a:rect l="l" t="t" r="r" b="b"/>
            <a:pathLst>
              <a:path w="633531" h="716959">
                <a:moveTo>
                  <a:pt x="633532" y="0"/>
                </a:moveTo>
                <a:lnTo>
                  <a:pt x="0" y="0"/>
                </a:lnTo>
                <a:lnTo>
                  <a:pt x="0" y="716959"/>
                </a:lnTo>
                <a:lnTo>
                  <a:pt x="633532" y="716959"/>
                </a:lnTo>
                <a:lnTo>
                  <a:pt x="633532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2761" y="3013280"/>
            <a:ext cx="2024773" cy="202477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77285" y="1741980"/>
            <a:ext cx="5237347" cy="7118914"/>
            <a:chOff x="0" y="0"/>
            <a:chExt cx="1379383" cy="18749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79383" cy="1874940"/>
            </a:xfrm>
            <a:custGeom>
              <a:avLst/>
              <a:gdLst/>
              <a:ahLst/>
              <a:cxnLst/>
              <a:rect l="l" t="t" r="r" b="b"/>
              <a:pathLst>
                <a:path w="1379383" h="1874940">
                  <a:moveTo>
                    <a:pt x="75389" y="0"/>
                  </a:moveTo>
                  <a:lnTo>
                    <a:pt x="1303995" y="0"/>
                  </a:lnTo>
                  <a:cubicBezTo>
                    <a:pt x="1345631" y="0"/>
                    <a:pt x="1379383" y="33753"/>
                    <a:pt x="1379383" y="75389"/>
                  </a:cubicBezTo>
                  <a:lnTo>
                    <a:pt x="1379383" y="1799551"/>
                  </a:lnTo>
                  <a:cubicBezTo>
                    <a:pt x="1379383" y="1819546"/>
                    <a:pt x="1371441" y="1838721"/>
                    <a:pt x="1357303" y="1852859"/>
                  </a:cubicBezTo>
                  <a:cubicBezTo>
                    <a:pt x="1343164" y="1866997"/>
                    <a:pt x="1323989" y="1874940"/>
                    <a:pt x="1303995" y="1874940"/>
                  </a:cubicBezTo>
                  <a:lnTo>
                    <a:pt x="75389" y="1874940"/>
                  </a:lnTo>
                  <a:cubicBezTo>
                    <a:pt x="33753" y="1874940"/>
                    <a:pt x="0" y="1841187"/>
                    <a:pt x="0" y="1799551"/>
                  </a:cubicBezTo>
                  <a:lnTo>
                    <a:pt x="0" y="75389"/>
                  </a:lnTo>
                  <a:cubicBezTo>
                    <a:pt x="0" y="33753"/>
                    <a:pt x="33753" y="0"/>
                    <a:pt x="75389" y="0"/>
                  </a:cubicBezTo>
                  <a:close/>
                </a:path>
              </a:pathLst>
            </a:custGeom>
            <a:solidFill>
              <a:srgbClr val="0068B0">
                <a:alpha val="18824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9050"/>
              <a:ext cx="1379383" cy="1855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81752" y="856553"/>
            <a:ext cx="14291548" cy="1480452"/>
            <a:chOff x="0" y="0"/>
            <a:chExt cx="19055397" cy="197393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055398" cy="1973936"/>
            </a:xfrm>
            <a:custGeom>
              <a:avLst/>
              <a:gdLst/>
              <a:ahLst/>
              <a:cxnLst/>
              <a:rect l="l" t="t" r="r" b="b"/>
              <a:pathLst>
                <a:path w="19055398" h="1973936">
                  <a:moveTo>
                    <a:pt x="0" y="0"/>
                  </a:moveTo>
                  <a:lnTo>
                    <a:pt x="19055398" y="0"/>
                  </a:lnTo>
                  <a:lnTo>
                    <a:pt x="19055398" y="1973936"/>
                  </a:lnTo>
                  <a:lnTo>
                    <a:pt x="0" y="197393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47625"/>
              <a:ext cx="19055397" cy="19263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5830"/>
                </a:lnSpc>
              </a:pPr>
              <a:r>
                <a:rPr lang="en-US" sz="5300" b="1" spc="169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4. Who can apply?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603455" y="9534526"/>
            <a:ext cx="2427245" cy="547688"/>
            <a:chOff x="0" y="0"/>
            <a:chExt cx="3236327" cy="73025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236327" cy="730251"/>
            </a:xfrm>
            <a:custGeom>
              <a:avLst/>
              <a:gdLst/>
              <a:ahLst/>
              <a:cxnLst/>
              <a:rect l="l" t="t" r="r" b="b"/>
              <a:pathLst>
                <a:path w="3236327" h="730251">
                  <a:moveTo>
                    <a:pt x="0" y="0"/>
                  </a:moveTo>
                  <a:lnTo>
                    <a:pt x="3236327" y="0"/>
                  </a:lnTo>
                  <a:lnTo>
                    <a:pt x="3236327" y="730251"/>
                  </a:lnTo>
                  <a:lnTo>
                    <a:pt x="0" y="730251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3236327" cy="7683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2160"/>
                </a:lnSpc>
              </a:pPr>
              <a:r>
                <a:rPr lang="en-US" sz="1800">
                  <a:solidFill>
                    <a:srgbClr val="898989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3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81752" y="1741980"/>
            <a:ext cx="3816482" cy="129375"/>
            <a:chOff x="0" y="0"/>
            <a:chExt cx="5244973" cy="177800"/>
          </a:xfrm>
        </p:grpSpPr>
        <p:sp>
          <p:nvSpPr>
            <p:cNvPr id="15" name="Freeform 15"/>
            <p:cNvSpPr/>
            <p:nvPr/>
          </p:nvSpPr>
          <p:spPr>
            <a:xfrm>
              <a:off x="28957" y="0"/>
              <a:ext cx="5187039" cy="177800"/>
            </a:xfrm>
            <a:custGeom>
              <a:avLst/>
              <a:gdLst/>
              <a:ahLst/>
              <a:cxnLst/>
              <a:rect l="l" t="t" r="r" b="b"/>
              <a:pathLst>
                <a:path w="5187039" h="177800">
                  <a:moveTo>
                    <a:pt x="5187039" y="177800"/>
                  </a:moveTo>
                  <a:lnTo>
                    <a:pt x="0" y="177800"/>
                  </a:lnTo>
                  <a:lnTo>
                    <a:pt x="0" y="0"/>
                  </a:lnTo>
                  <a:lnTo>
                    <a:pt x="5187039" y="0"/>
                  </a:lnTo>
                  <a:close/>
                </a:path>
              </a:pathLst>
            </a:custGeom>
            <a:solidFill>
              <a:srgbClr val="EE3A3D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6" name="Freeform 16"/>
          <p:cNvSpPr/>
          <p:nvPr/>
        </p:nvSpPr>
        <p:spPr>
          <a:xfrm>
            <a:off x="0" y="-852249"/>
            <a:ext cx="18288000" cy="1028700"/>
          </a:xfrm>
          <a:custGeom>
            <a:avLst/>
            <a:gdLst/>
            <a:ahLst/>
            <a:cxnLst/>
            <a:rect l="l" t="t" r="r" b="b"/>
            <a:pathLst>
              <a:path w="18288000" h="1028700">
                <a:moveTo>
                  <a:pt x="0" y="0"/>
                </a:moveTo>
                <a:lnTo>
                  <a:pt x="18288000" y="0"/>
                </a:lnTo>
                <a:lnTo>
                  <a:pt x="18288000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432" t="-66487" r="-1243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 descr="A logo on a black background  Description automatically generated"/>
          <p:cNvSpPr/>
          <p:nvPr/>
        </p:nvSpPr>
        <p:spPr>
          <a:xfrm>
            <a:off x="14665547" y="176451"/>
            <a:ext cx="3255940" cy="1360204"/>
          </a:xfrm>
          <a:custGeom>
            <a:avLst/>
            <a:gdLst/>
            <a:ahLst/>
            <a:cxnLst/>
            <a:rect l="l" t="t" r="r" b="b"/>
            <a:pathLst>
              <a:path w="3255940" h="1360204">
                <a:moveTo>
                  <a:pt x="0" y="0"/>
                </a:moveTo>
                <a:lnTo>
                  <a:pt x="3255940" y="0"/>
                </a:lnTo>
                <a:lnTo>
                  <a:pt x="3255940" y="1360204"/>
                </a:lnTo>
                <a:lnTo>
                  <a:pt x="0" y="13602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7612" t="-115056" r="-52510" b="-9007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8" name="Group 18"/>
          <p:cNvGrpSpPr/>
          <p:nvPr/>
        </p:nvGrpSpPr>
        <p:grpSpPr>
          <a:xfrm>
            <a:off x="4372459" y="3013280"/>
            <a:ext cx="2024773" cy="2024773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701751" y="3013280"/>
            <a:ext cx="2024773" cy="2024773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742512" y="6762380"/>
            <a:ext cx="904959" cy="54721"/>
            <a:chOff x="0" y="0"/>
            <a:chExt cx="1243681" cy="75203"/>
          </a:xfrm>
        </p:grpSpPr>
        <p:sp>
          <p:nvSpPr>
            <p:cNvPr id="25" name="Freeform 25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689357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968040" y="6762380"/>
            <a:ext cx="904959" cy="54721"/>
            <a:chOff x="0" y="0"/>
            <a:chExt cx="1243681" cy="75203"/>
          </a:xfrm>
        </p:grpSpPr>
        <p:sp>
          <p:nvSpPr>
            <p:cNvPr id="27" name="Freeform 27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8297333" y="6762380"/>
            <a:ext cx="904959" cy="54721"/>
            <a:chOff x="0" y="0"/>
            <a:chExt cx="1243681" cy="75203"/>
          </a:xfrm>
        </p:grpSpPr>
        <p:sp>
          <p:nvSpPr>
            <p:cNvPr id="29" name="Freeform 29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0" name="Freeform 30"/>
          <p:cNvSpPr/>
          <p:nvPr/>
        </p:nvSpPr>
        <p:spPr>
          <a:xfrm>
            <a:off x="4750707" y="3307096"/>
            <a:ext cx="1268276" cy="1437140"/>
          </a:xfrm>
          <a:custGeom>
            <a:avLst/>
            <a:gdLst/>
            <a:ahLst/>
            <a:cxnLst/>
            <a:rect l="l" t="t" r="r" b="b"/>
            <a:pathLst>
              <a:path w="1268276" h="1437140">
                <a:moveTo>
                  <a:pt x="0" y="0"/>
                </a:moveTo>
                <a:lnTo>
                  <a:pt x="1268277" y="0"/>
                </a:lnTo>
                <a:lnTo>
                  <a:pt x="1268277" y="1437141"/>
                </a:lnTo>
                <a:lnTo>
                  <a:pt x="0" y="14371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>
            <a:off x="1480771" y="3473620"/>
            <a:ext cx="1301013" cy="1078658"/>
          </a:xfrm>
          <a:custGeom>
            <a:avLst/>
            <a:gdLst/>
            <a:ahLst/>
            <a:cxnLst/>
            <a:rect l="l" t="t" r="r" b="b"/>
            <a:pathLst>
              <a:path w="1301013" h="1078658">
                <a:moveTo>
                  <a:pt x="0" y="0"/>
                </a:moveTo>
                <a:lnTo>
                  <a:pt x="1301013" y="0"/>
                </a:lnTo>
                <a:lnTo>
                  <a:pt x="1301013" y="1078658"/>
                </a:lnTo>
                <a:lnTo>
                  <a:pt x="0" y="10786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32"/>
          <p:cNvSpPr/>
          <p:nvPr/>
        </p:nvSpPr>
        <p:spPr>
          <a:xfrm>
            <a:off x="7989152" y="3476638"/>
            <a:ext cx="1450377" cy="1098056"/>
          </a:xfrm>
          <a:custGeom>
            <a:avLst/>
            <a:gdLst/>
            <a:ahLst/>
            <a:cxnLst/>
            <a:rect l="l" t="t" r="r" b="b"/>
            <a:pathLst>
              <a:path w="1450377" h="1098056">
                <a:moveTo>
                  <a:pt x="0" y="0"/>
                </a:moveTo>
                <a:lnTo>
                  <a:pt x="1450377" y="0"/>
                </a:lnTo>
                <a:lnTo>
                  <a:pt x="1450377" y="1098056"/>
                </a:lnTo>
                <a:lnTo>
                  <a:pt x="0" y="10980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33"/>
          <p:cNvSpPr/>
          <p:nvPr/>
        </p:nvSpPr>
        <p:spPr>
          <a:xfrm>
            <a:off x="10782373" y="3833848"/>
            <a:ext cx="1327441" cy="1327441"/>
          </a:xfrm>
          <a:custGeom>
            <a:avLst/>
            <a:gdLst/>
            <a:ahLst/>
            <a:cxnLst/>
            <a:rect l="l" t="t" r="r" b="b"/>
            <a:pathLst>
              <a:path w="1327441" h="1327441">
                <a:moveTo>
                  <a:pt x="0" y="0"/>
                </a:moveTo>
                <a:lnTo>
                  <a:pt x="1327441" y="0"/>
                </a:lnTo>
                <a:lnTo>
                  <a:pt x="1327441" y="1327442"/>
                </a:lnTo>
                <a:lnTo>
                  <a:pt x="0" y="132744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4" name="Freeform 34"/>
          <p:cNvSpPr/>
          <p:nvPr/>
        </p:nvSpPr>
        <p:spPr>
          <a:xfrm>
            <a:off x="10749416" y="5561340"/>
            <a:ext cx="1340868" cy="1340868"/>
          </a:xfrm>
          <a:custGeom>
            <a:avLst/>
            <a:gdLst/>
            <a:ahLst/>
            <a:cxnLst/>
            <a:rect l="l" t="t" r="r" b="b"/>
            <a:pathLst>
              <a:path w="1340868" h="1340868">
                <a:moveTo>
                  <a:pt x="0" y="0"/>
                </a:moveTo>
                <a:lnTo>
                  <a:pt x="1340869" y="0"/>
                </a:lnTo>
                <a:lnTo>
                  <a:pt x="1340869" y="1340868"/>
                </a:lnTo>
                <a:lnTo>
                  <a:pt x="0" y="13408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5" name="Freeform 35"/>
          <p:cNvSpPr/>
          <p:nvPr/>
        </p:nvSpPr>
        <p:spPr>
          <a:xfrm>
            <a:off x="10749416" y="7302258"/>
            <a:ext cx="1360398" cy="1360398"/>
          </a:xfrm>
          <a:custGeom>
            <a:avLst/>
            <a:gdLst/>
            <a:ahLst/>
            <a:cxnLst/>
            <a:rect l="l" t="t" r="r" b="b"/>
            <a:pathLst>
              <a:path w="1360398" h="1360398">
                <a:moveTo>
                  <a:pt x="0" y="0"/>
                </a:moveTo>
                <a:lnTo>
                  <a:pt x="1360398" y="0"/>
                </a:lnTo>
                <a:lnTo>
                  <a:pt x="1360398" y="1360397"/>
                </a:lnTo>
                <a:lnTo>
                  <a:pt x="0" y="136039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6" name="TextBox 36"/>
          <p:cNvSpPr txBox="1"/>
          <p:nvPr/>
        </p:nvSpPr>
        <p:spPr>
          <a:xfrm>
            <a:off x="12741263" y="4221916"/>
            <a:ext cx="5546737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Italy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2741263" y="5956121"/>
            <a:ext cx="5546737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France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2741263" y="7706803"/>
            <a:ext cx="5546737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Germany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15914334" y="1741980"/>
            <a:ext cx="2016659" cy="7118914"/>
            <a:chOff x="0" y="0"/>
            <a:chExt cx="531136" cy="18749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31136" cy="1874940"/>
            </a:xfrm>
            <a:custGeom>
              <a:avLst/>
              <a:gdLst/>
              <a:ahLst/>
              <a:cxnLst/>
              <a:rect l="l" t="t" r="r" b="b"/>
              <a:pathLst>
                <a:path w="531136" h="1874940">
                  <a:moveTo>
                    <a:pt x="195788" y="0"/>
                  </a:moveTo>
                  <a:lnTo>
                    <a:pt x="335348" y="0"/>
                  </a:lnTo>
                  <a:cubicBezTo>
                    <a:pt x="443479" y="0"/>
                    <a:pt x="531136" y="87657"/>
                    <a:pt x="531136" y="195788"/>
                  </a:cubicBezTo>
                  <a:lnTo>
                    <a:pt x="531136" y="1679152"/>
                  </a:lnTo>
                  <a:cubicBezTo>
                    <a:pt x="531136" y="1731078"/>
                    <a:pt x="510509" y="1780878"/>
                    <a:pt x="473791" y="1817595"/>
                  </a:cubicBezTo>
                  <a:cubicBezTo>
                    <a:pt x="437074" y="1854313"/>
                    <a:pt x="387274" y="1874940"/>
                    <a:pt x="335348" y="1874940"/>
                  </a:cubicBezTo>
                  <a:lnTo>
                    <a:pt x="195788" y="1874940"/>
                  </a:lnTo>
                  <a:cubicBezTo>
                    <a:pt x="143862" y="1874940"/>
                    <a:pt x="94062" y="1854313"/>
                    <a:pt x="57345" y="1817595"/>
                  </a:cubicBezTo>
                  <a:cubicBezTo>
                    <a:pt x="20628" y="1780878"/>
                    <a:pt x="0" y="1731078"/>
                    <a:pt x="0" y="1679152"/>
                  </a:cubicBezTo>
                  <a:lnTo>
                    <a:pt x="0" y="195788"/>
                  </a:lnTo>
                  <a:cubicBezTo>
                    <a:pt x="0" y="143862"/>
                    <a:pt x="20628" y="94062"/>
                    <a:pt x="57345" y="57345"/>
                  </a:cubicBezTo>
                  <a:cubicBezTo>
                    <a:pt x="94062" y="20628"/>
                    <a:pt x="143862" y="0"/>
                    <a:pt x="195788" y="0"/>
                  </a:cubicBezTo>
                  <a:close/>
                </a:path>
              </a:pathLst>
            </a:custGeom>
            <a:solidFill>
              <a:srgbClr val="0068B0">
                <a:alpha val="18824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19050"/>
              <a:ext cx="531136" cy="1855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endParaRPr/>
            </a:p>
          </p:txBody>
        </p:sp>
      </p:grpSp>
      <p:sp>
        <p:nvSpPr>
          <p:cNvPr id="42" name="Freeform 42"/>
          <p:cNvSpPr/>
          <p:nvPr/>
        </p:nvSpPr>
        <p:spPr>
          <a:xfrm>
            <a:off x="15219907" y="5095605"/>
            <a:ext cx="961420" cy="979224"/>
          </a:xfrm>
          <a:custGeom>
            <a:avLst/>
            <a:gdLst/>
            <a:ahLst/>
            <a:cxnLst/>
            <a:rect l="l" t="t" r="r" b="b"/>
            <a:pathLst>
              <a:path w="961420" h="979224">
                <a:moveTo>
                  <a:pt x="0" y="0"/>
                </a:moveTo>
                <a:lnTo>
                  <a:pt x="961420" y="0"/>
                </a:lnTo>
                <a:lnTo>
                  <a:pt x="961420" y="979224"/>
                </a:lnTo>
                <a:lnTo>
                  <a:pt x="0" y="9792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3" name="Freeform 43"/>
          <p:cNvSpPr/>
          <p:nvPr/>
        </p:nvSpPr>
        <p:spPr>
          <a:xfrm>
            <a:off x="16275771" y="3186955"/>
            <a:ext cx="1293786" cy="1293786"/>
          </a:xfrm>
          <a:custGeom>
            <a:avLst/>
            <a:gdLst/>
            <a:ahLst/>
            <a:cxnLst/>
            <a:rect l="l" t="t" r="r" b="b"/>
            <a:pathLst>
              <a:path w="1293786" h="1293786">
                <a:moveTo>
                  <a:pt x="0" y="0"/>
                </a:moveTo>
                <a:lnTo>
                  <a:pt x="1293786" y="0"/>
                </a:lnTo>
                <a:lnTo>
                  <a:pt x="1293786" y="1293787"/>
                </a:lnTo>
                <a:lnTo>
                  <a:pt x="0" y="129378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4" name="TextBox 44"/>
          <p:cNvSpPr txBox="1"/>
          <p:nvPr/>
        </p:nvSpPr>
        <p:spPr>
          <a:xfrm>
            <a:off x="681752" y="5533353"/>
            <a:ext cx="2955131" cy="7760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3"/>
              </a:lnSpc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Malta-registered </a:t>
            </a:r>
          </a:p>
          <a:p>
            <a:pPr algn="ctr">
              <a:lnSpc>
                <a:spcPts val="3023"/>
              </a:lnSpc>
              <a:spcBef>
                <a:spcPct val="0"/>
              </a:spcBef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SME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076617" y="5533353"/>
            <a:ext cx="2616458" cy="7760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3"/>
              </a:lnSpc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TRL 7 or</a:t>
            </a:r>
          </a:p>
          <a:p>
            <a:pPr algn="ctr">
              <a:lnSpc>
                <a:spcPts val="3023"/>
              </a:lnSpc>
              <a:spcBef>
                <a:spcPct val="0"/>
              </a:spcBef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higher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7405909" y="5533353"/>
            <a:ext cx="2616458" cy="7760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3"/>
              </a:lnSpc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1-2</a:t>
            </a:r>
          </a:p>
          <a:p>
            <a:pPr algn="ctr">
              <a:lnSpc>
                <a:spcPts val="3023"/>
              </a:lnSpc>
              <a:spcBef>
                <a:spcPct val="0"/>
              </a:spcBef>
            </a:pPr>
            <a:r>
              <a:rPr lang="en-US" sz="27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FTEs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122590" y="2865981"/>
            <a:ext cx="5546737" cy="406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1"/>
              </a:lnSpc>
              <a:spcBef>
                <a:spcPct val="0"/>
              </a:spcBef>
            </a:pPr>
            <a:r>
              <a:rPr lang="en-US" sz="28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TARGET MARKETS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799169" y="7038706"/>
            <a:ext cx="2752487" cy="1293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For-profit legal</a:t>
            </a:r>
          </a:p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 entities with active</a:t>
            </a:r>
          </a:p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 business operations 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in Malta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027906" y="7200631"/>
            <a:ext cx="2785229" cy="970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Mature technology </a:t>
            </a:r>
          </a:p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with 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commercial potential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7623109" y="7200631"/>
            <a:ext cx="2182059" cy="970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With a max. of 2</a:t>
            </a:r>
          </a:p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 representatives 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per entity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4149295" y="5632842"/>
            <a:ext cx="5546737" cy="598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3"/>
              </a:lnSpc>
              <a:spcBef>
                <a:spcPct val="0"/>
              </a:spcBef>
            </a:pPr>
            <a:r>
              <a:rPr lang="en-US" sz="42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UK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4149295" y="6329873"/>
            <a:ext cx="5546737" cy="459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63"/>
              </a:lnSpc>
              <a:spcBef>
                <a:spcPct val="0"/>
              </a:spcBef>
            </a:pPr>
            <a:r>
              <a:rPr lang="en-US" sz="3299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market</a:t>
            </a:r>
          </a:p>
        </p:txBody>
      </p:sp>
      <p:grpSp>
        <p:nvGrpSpPr>
          <p:cNvPr id="53" name="Group 53"/>
          <p:cNvGrpSpPr/>
          <p:nvPr/>
        </p:nvGrpSpPr>
        <p:grpSpPr>
          <a:xfrm>
            <a:off x="9945838" y="1268143"/>
            <a:ext cx="1474013" cy="1474013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AA1D">
                <a:alpha val="76863"/>
              </a:srgbClr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sp>
        <p:nvSpPr>
          <p:cNvPr id="56" name="Freeform 56"/>
          <p:cNvSpPr/>
          <p:nvPr/>
        </p:nvSpPr>
        <p:spPr>
          <a:xfrm>
            <a:off x="10131174" y="1627945"/>
            <a:ext cx="1103340" cy="754409"/>
          </a:xfrm>
          <a:custGeom>
            <a:avLst/>
            <a:gdLst/>
            <a:ahLst/>
            <a:cxnLst/>
            <a:rect l="l" t="t" r="r" b="b"/>
            <a:pathLst>
              <a:path w="1103340" h="754409">
                <a:moveTo>
                  <a:pt x="0" y="0"/>
                </a:moveTo>
                <a:lnTo>
                  <a:pt x="1103340" y="0"/>
                </a:lnTo>
                <a:lnTo>
                  <a:pt x="1103340" y="754409"/>
                </a:lnTo>
                <a:lnTo>
                  <a:pt x="0" y="75440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7" name="Group 57"/>
          <p:cNvGrpSpPr/>
          <p:nvPr/>
        </p:nvGrpSpPr>
        <p:grpSpPr>
          <a:xfrm>
            <a:off x="1028700" y="1914217"/>
            <a:ext cx="6344583" cy="807796"/>
            <a:chOff x="0" y="0"/>
            <a:chExt cx="8459444" cy="1077062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459444" cy="1077062"/>
            </a:xfrm>
            <a:custGeom>
              <a:avLst/>
              <a:gdLst/>
              <a:ahLst/>
              <a:cxnLst/>
              <a:rect l="l" t="t" r="r" b="b"/>
              <a:pathLst>
                <a:path w="8459444" h="1077062">
                  <a:moveTo>
                    <a:pt x="0" y="0"/>
                  </a:moveTo>
                  <a:lnTo>
                    <a:pt x="8459444" y="0"/>
                  </a:lnTo>
                  <a:lnTo>
                    <a:pt x="8459444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0" y="38100"/>
              <a:ext cx="8459444" cy="10389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64"/>
                </a:lnSpc>
              </a:pPr>
              <a:r>
                <a:rPr lang="en-US" sz="33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ELIGIBILITY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37913" y="3346252"/>
            <a:ext cx="2024773" cy="202477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AA1D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81752" y="856553"/>
            <a:ext cx="14291548" cy="1480452"/>
            <a:chOff x="0" y="0"/>
            <a:chExt cx="19055397" cy="197393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055398" cy="1973936"/>
            </a:xfrm>
            <a:custGeom>
              <a:avLst/>
              <a:gdLst/>
              <a:ahLst/>
              <a:cxnLst/>
              <a:rect l="l" t="t" r="r" b="b"/>
              <a:pathLst>
                <a:path w="19055398" h="1973936">
                  <a:moveTo>
                    <a:pt x="0" y="0"/>
                  </a:moveTo>
                  <a:lnTo>
                    <a:pt x="19055398" y="0"/>
                  </a:lnTo>
                  <a:lnTo>
                    <a:pt x="19055398" y="1973936"/>
                  </a:lnTo>
                  <a:lnTo>
                    <a:pt x="0" y="197393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7625"/>
              <a:ext cx="19055397" cy="192631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5830"/>
                </a:lnSpc>
              </a:pPr>
              <a:r>
                <a:rPr lang="en-US" sz="5300" b="1" spc="169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5. Application Process and Evaluation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>
            <a:off x="9312694" y="1913450"/>
            <a:ext cx="9258300" cy="925830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603455" y="9534526"/>
            <a:ext cx="2427245" cy="547688"/>
            <a:chOff x="0" y="0"/>
            <a:chExt cx="3236327" cy="73025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36327" cy="730251"/>
            </a:xfrm>
            <a:custGeom>
              <a:avLst/>
              <a:gdLst/>
              <a:ahLst/>
              <a:cxnLst/>
              <a:rect l="l" t="t" r="r" b="b"/>
              <a:pathLst>
                <a:path w="3236327" h="730251">
                  <a:moveTo>
                    <a:pt x="0" y="0"/>
                  </a:moveTo>
                  <a:lnTo>
                    <a:pt x="3236327" y="0"/>
                  </a:lnTo>
                  <a:lnTo>
                    <a:pt x="3236327" y="730251"/>
                  </a:lnTo>
                  <a:lnTo>
                    <a:pt x="0" y="730251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3236327" cy="7683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2160"/>
                </a:lnSpc>
              </a:pPr>
              <a:r>
                <a:rPr lang="en-US" sz="1800">
                  <a:solidFill>
                    <a:srgbClr val="898989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3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1752" y="1741980"/>
            <a:ext cx="3816482" cy="129375"/>
            <a:chOff x="0" y="0"/>
            <a:chExt cx="5244973" cy="177800"/>
          </a:xfrm>
        </p:grpSpPr>
        <p:sp>
          <p:nvSpPr>
            <p:cNvPr id="13" name="Freeform 13"/>
            <p:cNvSpPr/>
            <p:nvPr/>
          </p:nvSpPr>
          <p:spPr>
            <a:xfrm>
              <a:off x="28957" y="0"/>
              <a:ext cx="5187039" cy="177800"/>
            </a:xfrm>
            <a:custGeom>
              <a:avLst/>
              <a:gdLst/>
              <a:ahLst/>
              <a:cxnLst/>
              <a:rect l="l" t="t" r="r" b="b"/>
              <a:pathLst>
                <a:path w="5187039" h="177800">
                  <a:moveTo>
                    <a:pt x="5187039" y="177800"/>
                  </a:moveTo>
                  <a:lnTo>
                    <a:pt x="0" y="177800"/>
                  </a:lnTo>
                  <a:lnTo>
                    <a:pt x="0" y="0"/>
                  </a:lnTo>
                  <a:lnTo>
                    <a:pt x="5187039" y="0"/>
                  </a:lnTo>
                  <a:close/>
                </a:path>
              </a:pathLst>
            </a:custGeom>
            <a:solidFill>
              <a:srgbClr val="EE3A3D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Freeform 14"/>
          <p:cNvSpPr/>
          <p:nvPr/>
        </p:nvSpPr>
        <p:spPr>
          <a:xfrm>
            <a:off x="0" y="-852249"/>
            <a:ext cx="18288000" cy="1028700"/>
          </a:xfrm>
          <a:custGeom>
            <a:avLst/>
            <a:gdLst/>
            <a:ahLst/>
            <a:cxnLst/>
            <a:rect l="l" t="t" r="r" b="b"/>
            <a:pathLst>
              <a:path w="18288000" h="1028700">
                <a:moveTo>
                  <a:pt x="0" y="0"/>
                </a:moveTo>
                <a:lnTo>
                  <a:pt x="18288000" y="0"/>
                </a:lnTo>
                <a:lnTo>
                  <a:pt x="18288000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432" t="-66487" r="-1243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 descr="A logo on a black background  Description automatically generated"/>
          <p:cNvSpPr/>
          <p:nvPr/>
        </p:nvSpPr>
        <p:spPr>
          <a:xfrm>
            <a:off x="14665547" y="176451"/>
            <a:ext cx="3255940" cy="1360204"/>
          </a:xfrm>
          <a:custGeom>
            <a:avLst/>
            <a:gdLst/>
            <a:ahLst/>
            <a:cxnLst/>
            <a:rect l="l" t="t" r="r" b="b"/>
            <a:pathLst>
              <a:path w="3255940" h="1360204">
                <a:moveTo>
                  <a:pt x="0" y="0"/>
                </a:moveTo>
                <a:lnTo>
                  <a:pt x="3255940" y="0"/>
                </a:lnTo>
                <a:lnTo>
                  <a:pt x="3255940" y="1360204"/>
                </a:lnTo>
                <a:lnTo>
                  <a:pt x="0" y="13602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7612" t="-115056" r="-52510" b="-9007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6" name="Group 16"/>
          <p:cNvGrpSpPr/>
          <p:nvPr/>
        </p:nvGrpSpPr>
        <p:grpSpPr>
          <a:xfrm>
            <a:off x="4167611" y="3346252"/>
            <a:ext cx="2024773" cy="202477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496904" y="3346252"/>
            <a:ext cx="2024773" cy="2024773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2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537665" y="7095352"/>
            <a:ext cx="904959" cy="54721"/>
            <a:chOff x="0" y="0"/>
            <a:chExt cx="1243681" cy="75203"/>
          </a:xfrm>
        </p:grpSpPr>
        <p:sp>
          <p:nvSpPr>
            <p:cNvPr id="23" name="Freeform 23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689357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763193" y="7095352"/>
            <a:ext cx="904959" cy="54721"/>
            <a:chOff x="0" y="0"/>
            <a:chExt cx="1243681" cy="75203"/>
          </a:xfrm>
        </p:grpSpPr>
        <p:sp>
          <p:nvSpPr>
            <p:cNvPr id="25" name="Freeform 25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4072BC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092485" y="7095352"/>
            <a:ext cx="904959" cy="54721"/>
            <a:chOff x="0" y="0"/>
            <a:chExt cx="1243681" cy="75203"/>
          </a:xfrm>
        </p:grpSpPr>
        <p:sp>
          <p:nvSpPr>
            <p:cNvPr id="27" name="Freeform 27"/>
            <p:cNvSpPr/>
            <p:nvPr/>
          </p:nvSpPr>
          <p:spPr>
            <a:xfrm>
              <a:off x="6866" y="0"/>
              <a:ext cx="1229944" cy="75203"/>
            </a:xfrm>
            <a:custGeom>
              <a:avLst/>
              <a:gdLst/>
              <a:ahLst/>
              <a:cxnLst/>
              <a:rect l="l" t="t" r="r" b="b"/>
              <a:pathLst>
                <a:path w="1229944" h="75203">
                  <a:moveTo>
                    <a:pt x="1229944" y="75203"/>
                  </a:moveTo>
                  <a:lnTo>
                    <a:pt x="0" y="75203"/>
                  </a:lnTo>
                  <a:lnTo>
                    <a:pt x="0" y="0"/>
                  </a:lnTo>
                  <a:lnTo>
                    <a:pt x="1229944" y="0"/>
                  </a:lnTo>
                  <a:close/>
                </a:path>
              </a:pathLst>
            </a:custGeom>
            <a:solidFill>
              <a:srgbClr val="E56A6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8" name="Freeform 28"/>
          <p:cNvSpPr/>
          <p:nvPr/>
        </p:nvSpPr>
        <p:spPr>
          <a:xfrm>
            <a:off x="1401984" y="3730526"/>
            <a:ext cx="896631" cy="1256225"/>
          </a:xfrm>
          <a:custGeom>
            <a:avLst/>
            <a:gdLst/>
            <a:ahLst/>
            <a:cxnLst/>
            <a:rect l="l" t="t" r="r" b="b"/>
            <a:pathLst>
              <a:path w="896631" h="1256225">
                <a:moveTo>
                  <a:pt x="0" y="0"/>
                </a:moveTo>
                <a:lnTo>
                  <a:pt x="896631" y="0"/>
                </a:lnTo>
                <a:lnTo>
                  <a:pt x="896631" y="1256225"/>
                </a:lnTo>
                <a:lnTo>
                  <a:pt x="0" y="12562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29"/>
          <p:cNvSpPr/>
          <p:nvPr/>
        </p:nvSpPr>
        <p:spPr>
          <a:xfrm>
            <a:off x="4402142" y="3787157"/>
            <a:ext cx="1383912" cy="1242061"/>
          </a:xfrm>
          <a:custGeom>
            <a:avLst/>
            <a:gdLst/>
            <a:ahLst/>
            <a:cxnLst/>
            <a:rect l="l" t="t" r="r" b="b"/>
            <a:pathLst>
              <a:path w="1383912" h="1242061">
                <a:moveTo>
                  <a:pt x="0" y="0"/>
                </a:moveTo>
                <a:lnTo>
                  <a:pt x="1383912" y="0"/>
                </a:lnTo>
                <a:lnTo>
                  <a:pt x="1383912" y="1242061"/>
                </a:lnTo>
                <a:lnTo>
                  <a:pt x="0" y="124206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Freeform 30"/>
          <p:cNvSpPr/>
          <p:nvPr/>
        </p:nvSpPr>
        <p:spPr>
          <a:xfrm>
            <a:off x="7735435" y="3893215"/>
            <a:ext cx="1632838" cy="1029944"/>
          </a:xfrm>
          <a:custGeom>
            <a:avLst/>
            <a:gdLst/>
            <a:ahLst/>
            <a:cxnLst/>
            <a:rect l="l" t="t" r="r" b="b"/>
            <a:pathLst>
              <a:path w="1632838" h="1029944">
                <a:moveTo>
                  <a:pt x="0" y="0"/>
                </a:moveTo>
                <a:lnTo>
                  <a:pt x="1632837" y="0"/>
                </a:lnTo>
                <a:lnTo>
                  <a:pt x="1632837" y="1029944"/>
                </a:lnTo>
                <a:lnTo>
                  <a:pt x="0" y="10299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>
            <a:off x="3041908" y="4224411"/>
            <a:ext cx="946481" cy="268457"/>
          </a:xfrm>
          <a:custGeom>
            <a:avLst/>
            <a:gdLst/>
            <a:ahLst/>
            <a:cxnLst/>
            <a:rect l="l" t="t" r="r" b="b"/>
            <a:pathLst>
              <a:path w="946481" h="268457">
                <a:moveTo>
                  <a:pt x="0" y="0"/>
                </a:moveTo>
                <a:lnTo>
                  <a:pt x="946481" y="0"/>
                </a:lnTo>
                <a:lnTo>
                  <a:pt x="946481" y="268456"/>
                </a:lnTo>
                <a:lnTo>
                  <a:pt x="0" y="2684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32"/>
          <p:cNvSpPr/>
          <p:nvPr/>
        </p:nvSpPr>
        <p:spPr>
          <a:xfrm>
            <a:off x="6373360" y="4224411"/>
            <a:ext cx="946481" cy="268457"/>
          </a:xfrm>
          <a:custGeom>
            <a:avLst/>
            <a:gdLst/>
            <a:ahLst/>
            <a:cxnLst/>
            <a:rect l="l" t="t" r="r" b="b"/>
            <a:pathLst>
              <a:path w="946481" h="268457">
                <a:moveTo>
                  <a:pt x="0" y="0"/>
                </a:moveTo>
                <a:lnTo>
                  <a:pt x="946481" y="0"/>
                </a:lnTo>
                <a:lnTo>
                  <a:pt x="946481" y="268456"/>
                </a:lnTo>
                <a:lnTo>
                  <a:pt x="0" y="2684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3" name="Group 33"/>
          <p:cNvGrpSpPr/>
          <p:nvPr/>
        </p:nvGrpSpPr>
        <p:grpSpPr>
          <a:xfrm>
            <a:off x="2090323" y="2071731"/>
            <a:ext cx="6344583" cy="807796"/>
            <a:chOff x="0" y="0"/>
            <a:chExt cx="8459444" cy="107706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459444" cy="1077062"/>
            </a:xfrm>
            <a:custGeom>
              <a:avLst/>
              <a:gdLst/>
              <a:ahLst/>
              <a:cxnLst/>
              <a:rect l="l" t="t" r="r" b="b"/>
              <a:pathLst>
                <a:path w="8459444" h="1077062">
                  <a:moveTo>
                    <a:pt x="0" y="0"/>
                  </a:moveTo>
                  <a:lnTo>
                    <a:pt x="8459444" y="0"/>
                  </a:lnTo>
                  <a:lnTo>
                    <a:pt x="8459444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38100"/>
              <a:ext cx="8459444" cy="10389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64"/>
                </a:lnSpc>
              </a:pPr>
              <a:r>
                <a:rPr lang="en-US" sz="33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APPLICATION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0914717" y="1933107"/>
            <a:ext cx="6344583" cy="807796"/>
            <a:chOff x="0" y="0"/>
            <a:chExt cx="8459444" cy="1077062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459444" cy="1077062"/>
            </a:xfrm>
            <a:custGeom>
              <a:avLst/>
              <a:gdLst/>
              <a:ahLst/>
              <a:cxnLst/>
              <a:rect l="l" t="t" r="r" b="b"/>
              <a:pathLst>
                <a:path w="8459444" h="1077062">
                  <a:moveTo>
                    <a:pt x="0" y="0"/>
                  </a:moveTo>
                  <a:lnTo>
                    <a:pt x="8459444" y="0"/>
                  </a:lnTo>
                  <a:lnTo>
                    <a:pt x="8459444" y="1077062"/>
                  </a:lnTo>
                  <a:lnTo>
                    <a:pt x="0" y="1077062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38100"/>
              <a:ext cx="8459444" cy="10389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64"/>
                </a:lnSpc>
              </a:pPr>
              <a:r>
                <a:rPr lang="en-US" sz="3300" b="1">
                  <a:solidFill>
                    <a:srgbClr val="0068B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EVALUATION</a:t>
              </a: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637162" y="5866325"/>
            <a:ext cx="2634615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1. Check eligibility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871769" y="5866325"/>
            <a:ext cx="2616458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2. Prepare application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01061" y="5866325"/>
            <a:ext cx="2616458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3. Submit </a:t>
            </a:r>
          </a:p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 b="1">
                <a:solidFill>
                  <a:srgbClr val="02263E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Online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681752" y="7667224"/>
            <a:ext cx="2662119" cy="6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Check the eligibility 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criteria in Section 3.1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833059" y="7667224"/>
            <a:ext cx="2765227" cy="6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Complete the </a:t>
            </a:r>
            <a:r>
              <a:rPr lang="en-US" sz="2399" b="1" i="1">
                <a:solidFill>
                  <a:srgbClr val="02263E"/>
                </a:solidFill>
                <a:latin typeface="Red Hat Display Bold Italics"/>
                <a:ea typeface="Red Hat Display Bold Italics"/>
                <a:cs typeface="Red Hat Display Bold Italics"/>
                <a:sym typeface="Red Hat Display Bold Italics"/>
              </a:rPr>
              <a:t>online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application form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477286" y="7667224"/>
            <a:ext cx="1915239" cy="6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Submit before</a:t>
            </a:r>
          </a:p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399" i="1">
                <a:solidFill>
                  <a:srgbClr val="02263E"/>
                </a:solidFill>
                <a:latin typeface="Red Hat Display Italics"/>
                <a:ea typeface="Red Hat Display Italics"/>
                <a:cs typeface="Red Hat Display Italics"/>
                <a:sym typeface="Red Hat Display Italics"/>
              </a:rPr>
              <a:t>the </a:t>
            </a:r>
            <a:r>
              <a:rPr lang="en-US" sz="2399" b="1" i="1">
                <a:solidFill>
                  <a:srgbClr val="02263E"/>
                </a:solidFill>
                <a:latin typeface="Red Hat Display Bold Italics"/>
                <a:ea typeface="Red Hat Display Bold Italics"/>
                <a:cs typeface="Red Hat Display Bold Italics"/>
                <a:sym typeface="Red Hat Display Bold Italics"/>
              </a:rPr>
              <a:t>Deadline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500710" y="9392413"/>
            <a:ext cx="3997523" cy="322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57" lvl="1" indent="-259078" algn="l">
              <a:lnSpc>
                <a:spcPts val="2591"/>
              </a:lnSpc>
              <a:buFont typeface="Arial"/>
              <a:buChar char="•"/>
            </a:pPr>
            <a:r>
              <a:rPr lang="en-US" sz="2399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one application per entity 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599524" y="9392413"/>
            <a:ext cx="5042297" cy="322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57" lvl="1" indent="-259078" algn="l">
              <a:lnSpc>
                <a:spcPts val="2591"/>
              </a:lnSpc>
              <a:buFont typeface="Arial"/>
              <a:buChar char="•"/>
            </a:pPr>
            <a:r>
              <a:rPr lang="en-US" sz="2399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apply via the official platform only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9746596" y="9392413"/>
            <a:ext cx="6575107" cy="322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57" lvl="1" indent="-259078" algn="l">
              <a:lnSpc>
                <a:spcPts val="2591"/>
              </a:lnSpc>
              <a:buFont typeface="Arial"/>
              <a:buChar char="•"/>
            </a:pPr>
            <a:r>
              <a:rPr lang="en-US" sz="2399">
                <a:solidFill>
                  <a:srgbClr val="02263E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Late/Incomplete submissions will be rejected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626702" y="3374827"/>
            <a:ext cx="4695001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</a:pPr>
            <a:r>
              <a:rPr lang="en-US" sz="2499" b="1">
                <a:solidFill>
                  <a:srgbClr val="FFFFFF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Round 1</a:t>
            </a:r>
          </a:p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Selection to Stage 1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1594344" y="4755952"/>
            <a:ext cx="4695001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</a:pPr>
            <a:r>
              <a:rPr lang="en-US" sz="2499" b="1">
                <a:solidFill>
                  <a:srgbClr val="FFFFFF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Round 2</a:t>
            </a:r>
          </a:p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Selection to stage 2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1626702" y="6218750"/>
            <a:ext cx="4695001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9"/>
              </a:lnSpc>
            </a:pPr>
            <a:r>
              <a:rPr lang="en-US" sz="2499" b="1">
                <a:solidFill>
                  <a:srgbClr val="FFFFFF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Round 3</a:t>
            </a:r>
          </a:p>
          <a:p>
            <a:pPr algn="ctr">
              <a:lnSpc>
                <a:spcPts val="26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Selection to stage 3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1626702" y="7657699"/>
            <a:ext cx="4695001" cy="535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b="1">
                <a:solidFill>
                  <a:srgbClr val="4072BC">
                    <a:alpha val="81961"/>
                  </a:srgbClr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Possibility - </a:t>
            </a:r>
          </a:p>
          <a:p>
            <a:pPr algn="ctr">
              <a:lnSpc>
                <a:spcPts val="2160"/>
              </a:lnSpc>
              <a:spcBef>
                <a:spcPct val="0"/>
              </a:spcBef>
            </a:pPr>
            <a:r>
              <a:rPr lang="en-US" sz="2000" b="1">
                <a:solidFill>
                  <a:srgbClr val="4072BC">
                    <a:alpha val="81961"/>
                  </a:srgbClr>
                </a:solidFill>
                <a:latin typeface="Red Hat Display Bold"/>
                <a:ea typeface="Red Hat Display Bold"/>
                <a:cs typeface="Red Hat Display Bold"/>
                <a:sym typeface="Red Hat Display Bold"/>
              </a:rPr>
              <a:t>UK Market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78716" y="0"/>
            <a:ext cx="19845431" cy="10287000"/>
          </a:xfrm>
          <a:custGeom>
            <a:avLst/>
            <a:gdLst/>
            <a:ahLst/>
            <a:cxnLst/>
            <a:rect l="l" t="t" r="r" b="b"/>
            <a:pathLst>
              <a:path w="19845431" h="10287000">
                <a:moveTo>
                  <a:pt x="0" y="0"/>
                </a:moveTo>
                <a:lnTo>
                  <a:pt x="19845431" y="0"/>
                </a:lnTo>
                <a:lnTo>
                  <a:pt x="1984543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10664045" y="-3764152"/>
            <a:ext cx="29049528" cy="16340359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717" b="-35717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1354710" y="1261645"/>
            <a:ext cx="15578580" cy="7763711"/>
          </a:xfrm>
          <a:custGeom>
            <a:avLst/>
            <a:gdLst/>
            <a:ahLst/>
            <a:cxnLst/>
            <a:rect l="l" t="t" r="r" b="b"/>
            <a:pathLst>
              <a:path w="15578580" h="7763711">
                <a:moveTo>
                  <a:pt x="0" y="0"/>
                </a:moveTo>
                <a:lnTo>
                  <a:pt x="15578580" y="0"/>
                </a:lnTo>
                <a:lnTo>
                  <a:pt x="15578580" y="7763710"/>
                </a:lnTo>
                <a:lnTo>
                  <a:pt x="0" y="776371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8686956" y="1728898"/>
            <a:ext cx="133350" cy="6763837"/>
            <a:chOff x="0" y="0"/>
            <a:chExt cx="177800" cy="9018449"/>
          </a:xfrm>
        </p:grpSpPr>
        <p:sp>
          <p:nvSpPr>
            <p:cNvPr id="7" name="Freeform 7"/>
            <p:cNvSpPr/>
            <p:nvPr/>
          </p:nvSpPr>
          <p:spPr>
            <a:xfrm>
              <a:off x="0" y="88900"/>
              <a:ext cx="177800" cy="8840597"/>
            </a:xfrm>
            <a:custGeom>
              <a:avLst/>
              <a:gdLst/>
              <a:ahLst/>
              <a:cxnLst/>
              <a:rect l="l" t="t" r="r" b="b"/>
              <a:pathLst>
                <a:path w="177800" h="8840597">
                  <a:moveTo>
                    <a:pt x="0" y="8840597"/>
                  </a:moveTo>
                  <a:lnTo>
                    <a:pt x="0" y="0"/>
                  </a:lnTo>
                  <a:lnTo>
                    <a:pt x="177800" y="0"/>
                  </a:lnTo>
                  <a:lnTo>
                    <a:pt x="177800" y="8840597"/>
                  </a:lnTo>
                  <a:close/>
                </a:path>
              </a:pathLst>
            </a:custGeom>
            <a:solidFill>
              <a:srgbClr val="D15353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144156" y="2787241"/>
            <a:ext cx="6644652" cy="5851360"/>
            <a:chOff x="0" y="0"/>
            <a:chExt cx="8859536" cy="780181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859536" cy="7801814"/>
            </a:xfrm>
            <a:custGeom>
              <a:avLst/>
              <a:gdLst/>
              <a:ahLst/>
              <a:cxnLst/>
              <a:rect l="l" t="t" r="r" b="b"/>
              <a:pathLst>
                <a:path w="8859536" h="7801814">
                  <a:moveTo>
                    <a:pt x="0" y="0"/>
                  </a:moveTo>
                  <a:lnTo>
                    <a:pt x="8859536" y="0"/>
                  </a:lnTo>
                  <a:lnTo>
                    <a:pt x="8859536" y="7801814"/>
                  </a:lnTo>
                  <a:lnTo>
                    <a:pt x="0" y="7801814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33350"/>
              <a:ext cx="8859536" cy="793516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4842"/>
                </a:lnSpc>
              </a:pPr>
              <a:r>
                <a:rPr lang="en-US" sz="2899" spc="89">
                  <a:solidFill>
                    <a:srgbClr val="253439"/>
                  </a:solidFill>
                  <a:latin typeface="Red Hat Display"/>
                  <a:ea typeface="Red Hat Display"/>
                  <a:cs typeface="Red Hat Display"/>
                  <a:sym typeface="Red Hat Display"/>
                </a:rPr>
                <a:t>The Deadline set for the EIT Regional Innovation Booster - Malta Edition is</a:t>
              </a:r>
            </a:p>
            <a:p>
              <a:pPr algn="ctr">
                <a:lnSpc>
                  <a:spcPts val="4842"/>
                </a:lnSpc>
              </a:pPr>
              <a:endParaRPr lang="en-US" sz="2899" spc="89">
                <a:solidFill>
                  <a:srgbClr val="253439"/>
                </a:solidFill>
                <a:latin typeface="Red Hat Display"/>
                <a:ea typeface="Red Hat Display"/>
                <a:cs typeface="Red Hat Display"/>
                <a:sym typeface="Red Hat Display"/>
              </a:endParaRPr>
            </a:p>
            <a:p>
              <a:pPr algn="ctr">
                <a:lnSpc>
                  <a:spcPts val="7514"/>
                </a:lnSpc>
              </a:pPr>
              <a:r>
                <a:rPr lang="en-US" sz="4499" b="1" spc="139">
                  <a:solidFill>
                    <a:srgbClr val="F9171B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15 July 2026</a:t>
              </a:r>
            </a:p>
            <a:p>
              <a:pPr algn="ctr">
                <a:lnSpc>
                  <a:spcPts val="7514"/>
                </a:lnSpc>
              </a:pPr>
              <a:r>
                <a:rPr lang="en-US" sz="4499" b="1" spc="139">
                  <a:solidFill>
                    <a:srgbClr val="F9171B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23:59 CEST</a:t>
              </a:r>
            </a:p>
            <a:p>
              <a:pPr algn="ctr">
                <a:lnSpc>
                  <a:spcPts val="7514"/>
                </a:lnSpc>
              </a:pPr>
              <a:endParaRPr lang="en-US" sz="4499" b="1" spc="139">
                <a:solidFill>
                  <a:srgbClr val="F9171B"/>
                </a:solidFill>
                <a:latin typeface="Red Hat Display Bold"/>
                <a:ea typeface="Red Hat Display Bold"/>
                <a:cs typeface="Red Hat Display Bold"/>
                <a:sym typeface="Red Hat Display Bold"/>
              </a:endParaRPr>
            </a:p>
            <a:p>
              <a:pPr algn="ctr">
                <a:lnSpc>
                  <a:spcPts val="4843"/>
                </a:lnSpc>
              </a:pPr>
              <a:r>
                <a:rPr lang="en-US" sz="2900" spc="92">
                  <a:solidFill>
                    <a:srgbClr val="000000"/>
                  </a:solidFill>
                  <a:latin typeface="Red Hat Display"/>
                  <a:ea typeface="Red Hat Display"/>
                  <a:cs typeface="Red Hat Display"/>
                  <a:sym typeface="Red Hat Display"/>
                </a:rPr>
                <a:t>Applications are to be submitted </a:t>
              </a:r>
              <a:r>
                <a:rPr lang="en-US" sz="2900" b="1" spc="92">
                  <a:solidFill>
                    <a:srgbClr val="000000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online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623645" y="3936336"/>
            <a:ext cx="6739460" cy="2183359"/>
            <a:chOff x="0" y="0"/>
            <a:chExt cx="8985947" cy="291114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985947" cy="2911145"/>
            </a:xfrm>
            <a:custGeom>
              <a:avLst/>
              <a:gdLst/>
              <a:ahLst/>
              <a:cxnLst/>
              <a:rect l="l" t="t" r="r" b="b"/>
              <a:pathLst>
                <a:path w="8985947" h="2911145">
                  <a:moveTo>
                    <a:pt x="0" y="0"/>
                  </a:moveTo>
                  <a:lnTo>
                    <a:pt x="8985947" y="0"/>
                  </a:lnTo>
                  <a:lnTo>
                    <a:pt x="8985947" y="2911145"/>
                  </a:lnTo>
                  <a:lnTo>
                    <a:pt x="0" y="2911145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66675"/>
              <a:ext cx="8985947" cy="284447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7260"/>
                </a:lnSpc>
              </a:pPr>
              <a:r>
                <a:rPr lang="en-US" sz="6600" b="1" spc="204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Application</a:t>
              </a:r>
            </a:p>
            <a:p>
              <a:pPr algn="ctr">
                <a:lnSpc>
                  <a:spcPts val="7260"/>
                </a:lnSpc>
              </a:pPr>
              <a:r>
                <a:rPr lang="en-US" sz="6600" b="1" spc="211">
                  <a:solidFill>
                    <a:srgbClr val="253439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Deadline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125950" y="1028700"/>
            <a:ext cx="133350" cy="1709431"/>
            <a:chOff x="0" y="0"/>
            <a:chExt cx="177800" cy="2279241"/>
          </a:xfrm>
        </p:grpSpPr>
        <p:sp>
          <p:nvSpPr>
            <p:cNvPr id="3" name="Freeform 3"/>
            <p:cNvSpPr/>
            <p:nvPr/>
          </p:nvSpPr>
          <p:spPr>
            <a:xfrm>
              <a:off x="0" y="88900"/>
              <a:ext cx="177800" cy="2101469"/>
            </a:xfrm>
            <a:custGeom>
              <a:avLst/>
              <a:gdLst/>
              <a:ahLst/>
              <a:cxnLst/>
              <a:rect l="l" t="t" r="r" b="b"/>
              <a:pathLst>
                <a:path w="177800" h="2101469">
                  <a:moveTo>
                    <a:pt x="177800" y="0"/>
                  </a:moveTo>
                  <a:lnTo>
                    <a:pt x="177800" y="2101469"/>
                  </a:lnTo>
                  <a:lnTo>
                    <a:pt x="0" y="2101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353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Freeform 4"/>
          <p:cNvSpPr/>
          <p:nvPr/>
        </p:nvSpPr>
        <p:spPr>
          <a:xfrm>
            <a:off x="16106250" y="5058190"/>
            <a:ext cx="583465" cy="583465"/>
          </a:xfrm>
          <a:custGeom>
            <a:avLst/>
            <a:gdLst/>
            <a:ahLst/>
            <a:cxnLst/>
            <a:rect l="l" t="t" r="r" b="b"/>
            <a:pathLst>
              <a:path w="583465" h="583465">
                <a:moveTo>
                  <a:pt x="0" y="0"/>
                </a:moveTo>
                <a:lnTo>
                  <a:pt x="583465" y="0"/>
                </a:lnTo>
                <a:lnTo>
                  <a:pt x="583465" y="583465"/>
                </a:lnTo>
                <a:lnTo>
                  <a:pt x="0" y="58346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6228609" y="5167197"/>
            <a:ext cx="351458" cy="352741"/>
          </a:xfrm>
          <a:custGeom>
            <a:avLst/>
            <a:gdLst/>
            <a:ahLst/>
            <a:cxnLst/>
            <a:rect l="l" t="t" r="r" b="b"/>
            <a:pathLst>
              <a:path w="351458" h="352741">
                <a:moveTo>
                  <a:pt x="0" y="0"/>
                </a:moveTo>
                <a:lnTo>
                  <a:pt x="351458" y="0"/>
                </a:lnTo>
                <a:lnTo>
                  <a:pt x="351458" y="352741"/>
                </a:lnTo>
                <a:lnTo>
                  <a:pt x="0" y="3527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1164" b="-116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081846" y="7232505"/>
            <a:ext cx="583465" cy="583465"/>
          </a:xfrm>
          <a:custGeom>
            <a:avLst/>
            <a:gdLst/>
            <a:ahLst/>
            <a:cxnLst/>
            <a:rect l="l" t="t" r="r" b="b"/>
            <a:pathLst>
              <a:path w="583465" h="583465">
                <a:moveTo>
                  <a:pt x="0" y="0"/>
                </a:moveTo>
                <a:lnTo>
                  <a:pt x="583465" y="0"/>
                </a:lnTo>
                <a:lnTo>
                  <a:pt x="583465" y="583465"/>
                </a:lnTo>
                <a:lnTo>
                  <a:pt x="0" y="58346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255507" y="7330987"/>
            <a:ext cx="281662" cy="386500"/>
          </a:xfrm>
          <a:custGeom>
            <a:avLst/>
            <a:gdLst/>
            <a:ahLst/>
            <a:cxnLst/>
            <a:rect l="l" t="t" r="r" b="b"/>
            <a:pathLst>
              <a:path w="281662" h="386500">
                <a:moveTo>
                  <a:pt x="0" y="0"/>
                </a:moveTo>
                <a:lnTo>
                  <a:pt x="281662" y="0"/>
                </a:lnTo>
                <a:lnTo>
                  <a:pt x="281662" y="386500"/>
                </a:lnTo>
                <a:lnTo>
                  <a:pt x="0" y="3865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02" r="-20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6106250" y="5874776"/>
            <a:ext cx="583465" cy="583465"/>
          </a:xfrm>
          <a:custGeom>
            <a:avLst/>
            <a:gdLst/>
            <a:ahLst/>
            <a:cxnLst/>
            <a:rect l="l" t="t" r="r" b="b"/>
            <a:pathLst>
              <a:path w="583465" h="583465">
                <a:moveTo>
                  <a:pt x="0" y="0"/>
                </a:moveTo>
                <a:lnTo>
                  <a:pt x="583465" y="0"/>
                </a:lnTo>
                <a:lnTo>
                  <a:pt x="583465" y="583465"/>
                </a:lnTo>
                <a:lnTo>
                  <a:pt x="0" y="58346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232806" y="6039473"/>
            <a:ext cx="330353" cy="254072"/>
          </a:xfrm>
          <a:custGeom>
            <a:avLst/>
            <a:gdLst/>
            <a:ahLst/>
            <a:cxnLst/>
            <a:rect l="l" t="t" r="r" b="b"/>
            <a:pathLst>
              <a:path w="330353" h="254072">
                <a:moveTo>
                  <a:pt x="0" y="0"/>
                </a:moveTo>
                <a:lnTo>
                  <a:pt x="330353" y="0"/>
                </a:lnTo>
                <a:lnTo>
                  <a:pt x="330353" y="254072"/>
                </a:lnTo>
                <a:lnTo>
                  <a:pt x="0" y="2540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151" b="-15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29009" y="8539870"/>
            <a:ext cx="534657" cy="534657"/>
          </a:xfrm>
          <a:custGeom>
            <a:avLst/>
            <a:gdLst/>
            <a:ahLst/>
            <a:cxnLst/>
            <a:rect l="l" t="t" r="r" b="b"/>
            <a:pathLst>
              <a:path w="534657" h="534657">
                <a:moveTo>
                  <a:pt x="0" y="0"/>
                </a:moveTo>
                <a:lnTo>
                  <a:pt x="534657" y="0"/>
                </a:lnTo>
                <a:lnTo>
                  <a:pt x="534657" y="534657"/>
                </a:lnTo>
                <a:lnTo>
                  <a:pt x="0" y="53465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6275643" y="8627232"/>
            <a:ext cx="241389" cy="370654"/>
          </a:xfrm>
          <a:custGeom>
            <a:avLst/>
            <a:gdLst/>
            <a:ahLst/>
            <a:cxnLst/>
            <a:rect l="l" t="t" r="r" b="b"/>
            <a:pathLst>
              <a:path w="241389" h="370654">
                <a:moveTo>
                  <a:pt x="0" y="0"/>
                </a:moveTo>
                <a:lnTo>
                  <a:pt x="241389" y="0"/>
                </a:lnTo>
                <a:lnTo>
                  <a:pt x="241389" y="370654"/>
                </a:lnTo>
                <a:lnTo>
                  <a:pt x="0" y="37065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183" r="-118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2" name="Group 12"/>
          <p:cNvGrpSpPr/>
          <p:nvPr/>
        </p:nvGrpSpPr>
        <p:grpSpPr>
          <a:xfrm>
            <a:off x="-2277870" y="1028700"/>
            <a:ext cx="12863843" cy="9103643"/>
            <a:chOff x="0" y="0"/>
            <a:chExt cx="17151791" cy="121381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7151731" cy="12138152"/>
            </a:xfrm>
            <a:custGeom>
              <a:avLst/>
              <a:gdLst/>
              <a:ahLst/>
              <a:cxnLst/>
              <a:rect l="l" t="t" r="r" b="b"/>
              <a:pathLst>
                <a:path w="17151731" h="12138152">
                  <a:moveTo>
                    <a:pt x="0" y="0"/>
                  </a:moveTo>
                  <a:lnTo>
                    <a:pt x="17151731" y="0"/>
                  </a:lnTo>
                  <a:lnTo>
                    <a:pt x="17151731" y="12138152"/>
                  </a:lnTo>
                  <a:lnTo>
                    <a:pt x="0" y="12138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756794" y="1181100"/>
            <a:ext cx="8995754" cy="1490356"/>
            <a:chOff x="0" y="0"/>
            <a:chExt cx="11994339" cy="198714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994338" cy="1987141"/>
            </a:xfrm>
            <a:custGeom>
              <a:avLst/>
              <a:gdLst/>
              <a:ahLst/>
              <a:cxnLst/>
              <a:rect l="l" t="t" r="r" b="b"/>
              <a:pathLst>
                <a:path w="11994338" h="1987141">
                  <a:moveTo>
                    <a:pt x="0" y="0"/>
                  </a:moveTo>
                  <a:lnTo>
                    <a:pt x="11994338" y="0"/>
                  </a:lnTo>
                  <a:lnTo>
                    <a:pt x="11994338" y="1987141"/>
                  </a:lnTo>
                  <a:lnTo>
                    <a:pt x="0" y="1987141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95250"/>
              <a:ext cx="11994339" cy="1891891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11446"/>
                </a:lnSpc>
              </a:pPr>
              <a:r>
                <a:rPr lang="en-US" sz="10406" b="1" spc="416">
                  <a:solidFill>
                    <a:srgbClr val="FFFFFF"/>
                  </a:solidFill>
                  <a:latin typeface="Red Hat Display Bold"/>
                  <a:ea typeface="Red Hat Display Bold"/>
                  <a:cs typeface="Red Hat Display Bold"/>
                  <a:sym typeface="Red Hat Display Bold"/>
                </a:rPr>
                <a:t>CONTACT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585973" y="5157139"/>
            <a:ext cx="5300334" cy="301572"/>
            <a:chOff x="0" y="0"/>
            <a:chExt cx="7067112" cy="40209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067112" cy="402096"/>
            </a:xfrm>
            <a:custGeom>
              <a:avLst/>
              <a:gdLst/>
              <a:ahLst/>
              <a:cxnLst/>
              <a:rect l="l" t="t" r="r" b="b"/>
              <a:pathLst>
                <a:path w="7067112" h="402096">
                  <a:moveTo>
                    <a:pt x="0" y="0"/>
                  </a:moveTo>
                  <a:lnTo>
                    <a:pt x="7067112" y="0"/>
                  </a:lnTo>
                  <a:lnTo>
                    <a:pt x="7067112" y="402096"/>
                  </a:lnTo>
                  <a:lnTo>
                    <a:pt x="0" y="402096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0"/>
              <a:ext cx="7067112" cy="402096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22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xjenzamalta.mt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2130291" y="5690894"/>
            <a:ext cx="3761862" cy="677672"/>
            <a:chOff x="0" y="0"/>
            <a:chExt cx="5015816" cy="90356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015816" cy="903563"/>
            </a:xfrm>
            <a:custGeom>
              <a:avLst/>
              <a:gdLst/>
              <a:ahLst/>
              <a:cxnLst/>
              <a:rect l="l" t="t" r="r" b="b"/>
              <a:pathLst>
                <a:path w="5015816" h="903563">
                  <a:moveTo>
                    <a:pt x="0" y="0"/>
                  </a:moveTo>
                  <a:lnTo>
                    <a:pt x="5015816" y="0"/>
                  </a:lnTo>
                  <a:lnTo>
                    <a:pt x="5015816" y="903563"/>
                  </a:lnTo>
                  <a:lnTo>
                    <a:pt x="0" y="903563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5015816" cy="94166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2600"/>
                </a:lnSpc>
              </a:pPr>
              <a:r>
                <a:rPr lang="en-US" sz="2000" spc="62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 mariah.vella.5@gov.mt</a:t>
              </a:r>
            </a:p>
            <a:p>
              <a:pPr algn="r">
                <a:lnSpc>
                  <a:spcPts val="2600"/>
                </a:lnSpc>
              </a:pPr>
              <a:r>
                <a:rPr lang="en-US" sz="2000" spc="62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kyle.bonnici.4@gov.mt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935178" y="7216726"/>
            <a:ext cx="2951129" cy="1001522"/>
            <a:chOff x="0" y="0"/>
            <a:chExt cx="3934839" cy="1335363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34839" cy="1335363"/>
            </a:xfrm>
            <a:custGeom>
              <a:avLst/>
              <a:gdLst/>
              <a:ahLst/>
              <a:cxnLst/>
              <a:rect l="l" t="t" r="r" b="b"/>
              <a:pathLst>
                <a:path w="3934839" h="1335363">
                  <a:moveTo>
                    <a:pt x="0" y="0"/>
                  </a:moveTo>
                  <a:lnTo>
                    <a:pt x="3934839" y="0"/>
                  </a:lnTo>
                  <a:lnTo>
                    <a:pt x="3934839" y="1335363"/>
                  </a:lnTo>
                  <a:lnTo>
                    <a:pt x="0" y="1335363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34839" cy="1373463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26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+356 23602114 </a:t>
              </a:r>
            </a:p>
            <a:p>
              <a:pPr algn="r">
                <a:lnSpc>
                  <a:spcPts val="26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+356 23602209 </a:t>
              </a:r>
            </a:p>
            <a:p>
              <a:pPr algn="r">
                <a:lnSpc>
                  <a:spcPts val="2600"/>
                </a:lnSpc>
              </a:pPr>
              <a:endParaRPr lang="en-US" sz="2000">
                <a:solidFill>
                  <a:srgbClr val="FFFFFF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585973" y="8285934"/>
            <a:ext cx="5306180" cy="1307853"/>
            <a:chOff x="0" y="0"/>
            <a:chExt cx="7074907" cy="1743804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074907" cy="1743804"/>
            </a:xfrm>
            <a:custGeom>
              <a:avLst/>
              <a:gdLst/>
              <a:ahLst/>
              <a:cxnLst/>
              <a:rect l="l" t="t" r="r" b="b"/>
              <a:pathLst>
                <a:path w="7074907" h="1743804">
                  <a:moveTo>
                    <a:pt x="0" y="0"/>
                  </a:moveTo>
                  <a:lnTo>
                    <a:pt x="7074907" y="0"/>
                  </a:lnTo>
                  <a:lnTo>
                    <a:pt x="7074907" y="1743804"/>
                  </a:lnTo>
                  <a:lnTo>
                    <a:pt x="0" y="1743804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7074907" cy="17819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r">
                <a:lnSpc>
                  <a:spcPts val="26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XJENZAMALTA</a:t>
              </a:r>
            </a:p>
            <a:p>
              <a:pPr algn="r">
                <a:lnSpc>
                  <a:spcPts val="26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VILLA BIGHI, DAWRET FRA GIOVANNI BICHI</a:t>
              </a:r>
            </a:p>
            <a:p>
              <a:pPr algn="r">
                <a:lnSpc>
                  <a:spcPts val="2600"/>
                </a:lnSpc>
              </a:pPr>
              <a:r>
                <a:rPr lang="en-US" sz="2000">
                  <a:solidFill>
                    <a:srgbClr val="FFFFFF"/>
                  </a:solidFill>
                  <a:latin typeface="Glacial Indifference"/>
                  <a:ea typeface="Glacial Indifference"/>
                  <a:cs typeface="Glacial Indifference"/>
                  <a:sym typeface="Glacial Indifference"/>
                </a:rPr>
                <a:t>KALKARA, KKR 1320</a:t>
              </a:r>
            </a:p>
            <a:p>
              <a:pPr algn="r">
                <a:lnSpc>
                  <a:spcPts val="2600"/>
                </a:lnSpc>
              </a:pPr>
              <a:endParaRPr lang="en-US" sz="2000">
                <a:solidFill>
                  <a:srgbClr val="FFFFFF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Microsoft Office PowerPoint</Application>
  <PresentationFormat>Custom</PresentationFormat>
  <Paragraphs>165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Calibri (MS)</vt:lpstr>
      <vt:lpstr>Red Hat Display Bold</vt:lpstr>
      <vt:lpstr>Red Hat Display Bold Italics</vt:lpstr>
      <vt:lpstr>Glacial Indifference</vt:lpstr>
      <vt:lpstr>Calibri</vt:lpstr>
      <vt:lpstr>Red Hat Display Italics</vt:lpstr>
      <vt:lpstr>Red Hat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EIT RIB Launch Presentation</dc:title>
  <cp:lastModifiedBy>Vella Mariah at XjenzaMalta</cp:lastModifiedBy>
  <cp:revision>2</cp:revision>
  <dcterms:created xsi:type="dcterms:W3CDTF">2006-08-16T00:00:00Z</dcterms:created>
  <dcterms:modified xsi:type="dcterms:W3CDTF">2026-05-11T11:57:23Z</dcterms:modified>
  <dc:identifier>DAHI93kCYNE</dc:identifier>
</cp:coreProperties>
</file>